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4"/>
    <p:sldMasterId id="2147483718" r:id="rId5"/>
    <p:sldMasterId id="2147483807" r:id="rId6"/>
    <p:sldMasterId id="2147483672" r:id="rId7"/>
  </p:sldMasterIdLst>
  <p:notesMasterIdLst>
    <p:notesMasterId r:id="rId19"/>
  </p:notesMasterIdLst>
  <p:handoutMasterIdLst>
    <p:handoutMasterId r:id="rId20"/>
  </p:handoutMasterIdLst>
  <p:sldIdLst>
    <p:sldId id="317" r:id="rId8"/>
    <p:sldId id="321" r:id="rId9"/>
    <p:sldId id="305" r:id="rId10"/>
    <p:sldId id="327" r:id="rId11"/>
    <p:sldId id="319" r:id="rId12"/>
    <p:sldId id="329" r:id="rId13"/>
    <p:sldId id="326" r:id="rId14"/>
    <p:sldId id="320" r:id="rId15"/>
    <p:sldId id="330" r:id="rId16"/>
    <p:sldId id="331" r:id="rId17"/>
    <p:sldId id="332" r:id="rId18"/>
  </p:sldIdLst>
  <p:sldSz cx="9144000" cy="5143500" type="screen16x9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FB3"/>
    <a:srgbClr val="9B26B6"/>
    <a:srgbClr val="909E56"/>
    <a:srgbClr val="D22630"/>
    <a:srgbClr val="FF6900"/>
    <a:srgbClr val="80276C"/>
    <a:srgbClr val="BEE9E7"/>
    <a:srgbClr val="008C95"/>
    <a:srgbClr val="71C5E8"/>
    <a:srgbClr val="0081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56" autoAdjust="0"/>
    <p:restoredTop sz="80853" autoAdjust="0"/>
  </p:normalViewPr>
  <p:slideViewPr>
    <p:cSldViewPr showGuides="1">
      <p:cViewPr>
        <p:scale>
          <a:sx n="108" d="100"/>
          <a:sy n="108" d="100"/>
        </p:scale>
        <p:origin x="-186" y="21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4020" y="-102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1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125A1-37C8-4C93-B526-384CDA0FE55F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FB84C-D808-48B4-AAB2-5ABF2D6AE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857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3" cy="4986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1"/>
            <a:ext cx="2944283" cy="4986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46945-B33E-45E6-855D-F615EE1AD51D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147"/>
            <a:ext cx="5435600" cy="391082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795"/>
            <a:ext cx="2944283" cy="4986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2795"/>
            <a:ext cx="2944283" cy="4986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E56E6-2FFE-410C-8572-2C1D149E4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925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0" y="-93345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Blank Slide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309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0" y="-93345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Blank Slide w-header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48" y="157276"/>
            <a:ext cx="1069401" cy="167593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612648" y="438150"/>
            <a:ext cx="82296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63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7995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0" y="-93345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Blank Slide w-header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48" y="157276"/>
            <a:ext cx="1069401" cy="167593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612648" y="438150"/>
            <a:ext cx="82296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107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743200" cy="5143500"/>
          </a:xfrm>
          <a:prstGeom prst="rect">
            <a:avLst/>
          </a:prstGeom>
          <a:solidFill>
            <a:srgbClr val="E1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38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162800" y="4781550"/>
            <a:ext cx="190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/>
                </a:solidFill>
                <a:latin typeface="TupperPRO Light" panose="00000500000000000000" pitchFamily="50" charset="0"/>
                <a:cs typeface="TupperPRO Light" panose="00000500000000000000" pitchFamily="50" charset="0"/>
              </a:rPr>
              <a:t>Index  |  </a:t>
            </a:r>
            <a:fld id="{8BFFB662-3573-412A-A681-13076AC2B1F9}" type="slidenum">
              <a:rPr lang="en-US" sz="800" smtClean="0">
                <a:solidFill>
                  <a:schemeClr val="bg1"/>
                </a:solidFill>
                <a:latin typeface="TupperPRO Light" panose="00000500000000000000" pitchFamily="50" charset="0"/>
                <a:cs typeface="TupperPRO Light" panose="00000500000000000000" pitchFamily="50" charset="0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TupperPRO Light" panose="00000500000000000000" pitchFamily="50" charset="0"/>
              <a:cs typeface="TupperPRO Ligh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922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162800" y="4781550"/>
            <a:ext cx="190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/>
                </a:solidFill>
                <a:latin typeface="TupperPRO Light" panose="00000500000000000000" pitchFamily="50" charset="0"/>
                <a:cs typeface="TupperPRO Light" panose="00000500000000000000" pitchFamily="50" charset="0"/>
              </a:rPr>
              <a:t>Product Video  |  </a:t>
            </a:r>
            <a:fld id="{8BFFB662-3573-412A-A681-13076AC2B1F9}" type="slidenum">
              <a:rPr lang="en-US" sz="800" smtClean="0">
                <a:solidFill>
                  <a:schemeClr val="bg1"/>
                </a:solidFill>
                <a:latin typeface="TupperPRO Light" panose="00000500000000000000" pitchFamily="50" charset="0"/>
                <a:cs typeface="TupperPRO Light" panose="00000500000000000000" pitchFamily="50" charset="0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TupperPRO Light" panose="00000500000000000000" pitchFamily="50" charset="0"/>
              <a:cs typeface="TupperPRO Light" panose="00000500000000000000" pitchFamily="50" charset="0"/>
            </a:endParaRPr>
          </a:p>
        </p:txBody>
      </p:sp>
      <p:sp>
        <p:nvSpPr>
          <p:cNvPr id="3" name="Media Placeholder 2"/>
          <p:cNvSpPr>
            <a:spLocks noGrp="1"/>
          </p:cNvSpPr>
          <p:nvPr>
            <p:ph type="media" sz="quarter" idx="10" hasCustomPrompt="1"/>
          </p:nvPr>
        </p:nvSpPr>
        <p:spPr>
          <a:xfrm>
            <a:off x="304800" y="514350"/>
            <a:ext cx="8534400" cy="4419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en-US" dirty="0" smtClean="0"/>
              <a:t>Insert embedded video of product in use, or provide a link to an external location </a:t>
            </a:r>
            <a:br>
              <a:rPr lang="en-US" dirty="0" smtClean="0"/>
            </a:br>
            <a:r>
              <a:rPr lang="en-US" dirty="0" smtClean="0"/>
              <a:t>(shared drive/YouTube, etc.)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4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162800" y="4781550"/>
            <a:ext cx="190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/>
                </a:solidFill>
                <a:latin typeface="TupperPRO Light" panose="00000500000000000000" pitchFamily="50" charset="0"/>
                <a:cs typeface="TupperPRO Light" panose="00000500000000000000" pitchFamily="50" charset="0"/>
              </a:rPr>
              <a:t>Index  |  </a:t>
            </a:r>
            <a:fld id="{8BFFB662-3573-412A-A681-13076AC2B1F9}" type="slidenum">
              <a:rPr lang="en-US" sz="800" smtClean="0">
                <a:solidFill>
                  <a:schemeClr val="bg1"/>
                </a:solidFill>
                <a:latin typeface="TupperPRO Light" panose="00000500000000000000" pitchFamily="50" charset="0"/>
                <a:cs typeface="TupperPRO Light" panose="00000500000000000000" pitchFamily="50" charset="0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TupperPRO Light" panose="00000500000000000000" pitchFamily="50" charset="0"/>
              <a:cs typeface="TupperPRO Ligh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867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0" y="-93345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Blank Slide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0"/>
              <a:ext cx="609600" cy="5143500"/>
            </a:xfrm>
            <a:prstGeom prst="rect">
              <a:avLst/>
            </a:prstGeom>
            <a:solidFill>
              <a:schemeClr val="accent3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 userDrawn="1"/>
          </p:nvSpPr>
          <p:spPr>
            <a:xfrm>
              <a:off x="8839200" y="0"/>
              <a:ext cx="304800" cy="5143500"/>
            </a:xfrm>
            <a:prstGeom prst="rect">
              <a:avLst/>
            </a:prstGeom>
            <a:solidFill>
              <a:schemeClr val="accent3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0" y="0"/>
              <a:ext cx="9144000" cy="1143000"/>
            </a:xfrm>
            <a:prstGeom prst="rect">
              <a:avLst/>
            </a:prstGeom>
            <a:solidFill>
              <a:schemeClr val="accent3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0" y="4686300"/>
              <a:ext cx="9144000" cy="457200"/>
            </a:xfrm>
            <a:prstGeom prst="rect">
              <a:avLst/>
            </a:prstGeom>
            <a:solidFill>
              <a:schemeClr val="accent3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 userDrawn="1"/>
        </p:nvSpPr>
        <p:spPr>
          <a:xfrm>
            <a:off x="7162800" y="4781550"/>
            <a:ext cx="190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Page</a:t>
            </a:r>
            <a:r>
              <a:rPr lang="en-US" sz="800" baseline="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 Title</a:t>
            </a:r>
            <a:r>
              <a:rPr lang="en-US" sz="8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  |  </a:t>
            </a:r>
            <a:fld id="{8BFFB662-3573-412A-A681-13076AC2B1F9}" type="slidenum">
              <a:rPr lang="en-US" sz="80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pPr algn="r"/>
              <a:t>‹#›</a:t>
            </a:fld>
            <a:endParaRPr lang="en-US" sz="800" dirty="0">
              <a:solidFill>
                <a:srgbClr val="808080"/>
              </a:solidFill>
              <a:latin typeface="Calibri Light" panose="020F0302020204030204" pitchFamily="34" charset="0"/>
              <a:cs typeface="TupperPRO Ligh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448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linary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533400" y="1325969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baseline="0" dirty="0" smtClean="0">
                <a:solidFill>
                  <a:srgbClr val="808080"/>
                </a:solidFill>
                <a:latin typeface="Calibri" panose="020F0502020204030204" pitchFamily="34" charset="0"/>
                <a:cs typeface="TupperPRO Medium" pitchFamily="50" charset="0"/>
              </a:rPr>
              <a:t>Culinary </a:t>
            </a:r>
            <a:r>
              <a:rPr lang="en-US" sz="1800" b="1" dirty="0" smtClean="0">
                <a:solidFill>
                  <a:srgbClr val="808080"/>
                </a:solidFill>
                <a:latin typeface="Calibri" panose="020F0502020204030204" pitchFamily="34" charset="0"/>
                <a:cs typeface="TupperPRO Medium" pitchFamily="50" charset="0"/>
              </a:rPr>
              <a:t>Guide</a:t>
            </a:r>
            <a:endParaRPr lang="en-US" sz="1800" b="1" dirty="0">
              <a:solidFill>
                <a:srgbClr val="808080"/>
              </a:solidFill>
              <a:latin typeface="Calibri" panose="020F0502020204030204" pitchFamily="34" charset="0"/>
              <a:cs typeface="TupperPRO Medium" pitchFamily="50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460" y="819151"/>
            <a:ext cx="2008075" cy="31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04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7162800" y="4781550"/>
            <a:ext cx="1905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Recipes  |  </a:t>
            </a:r>
            <a:fld id="{8BFFB662-3573-412A-A681-13076AC2B1F9}" type="slidenum">
              <a:rPr lang="en-US" sz="90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pPr algn="r"/>
              <a:t>‹#›</a:t>
            </a:fld>
            <a:endParaRPr lang="en-US" sz="900" dirty="0">
              <a:solidFill>
                <a:srgbClr val="808080"/>
              </a:solidFill>
              <a:latin typeface="Calibri Light" panose="020F0302020204030204" pitchFamily="34" charset="0"/>
              <a:cs typeface="TupperPRO Light" panose="00000500000000000000" pitchFamily="50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457200" y="59055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Recipes</a:t>
            </a:r>
            <a:endParaRPr lang="en-US" sz="2800" b="1" dirty="0">
              <a:latin typeface="Calibri Light" panose="020F0302020204030204" pitchFamily="34" charset="0"/>
              <a:cs typeface="TupperPRO Medium" panose="00000700000000000000" pitchFamily="50" charset="0"/>
            </a:endParaRPr>
          </a:p>
        </p:txBody>
      </p:sp>
      <p:sp>
        <p:nvSpPr>
          <p:cNvPr id="5" name="Picture Placeholder 26"/>
          <p:cNvSpPr>
            <a:spLocks noGrp="1"/>
          </p:cNvSpPr>
          <p:nvPr>
            <p:ph type="pic" sz="quarter" idx="16" hasCustomPrompt="1"/>
          </p:nvPr>
        </p:nvSpPr>
        <p:spPr>
          <a:xfrm>
            <a:off x="6458712" y="1263669"/>
            <a:ext cx="2304288" cy="33558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10188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recipes image here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Click icon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09600" y="1188720"/>
            <a:ext cx="8229600" cy="3497580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1123950"/>
            <a:ext cx="4724400" cy="513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aseline="0">
                <a:latin typeface="Calibri Light" panose="020F0302020204030204" pitchFamily="34" charset="0"/>
                <a:cs typeface="TupperPRO UltraLight" panose="00000300000000000000" pitchFamily="50" charset="0"/>
              </a:defRPr>
            </a:lvl1pPr>
          </a:lstStyle>
          <a:p>
            <a:pPr lvl="0"/>
            <a:r>
              <a:rPr lang="en-US" dirty="0" smtClean="0"/>
              <a:t>Insert Recipe Name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914400" y="1637050"/>
            <a:ext cx="1905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 smtClean="0">
                <a:latin typeface="Calibri" panose="020F0502020204030204" pitchFamily="34" charset="0"/>
                <a:cs typeface="TupperPRO Medium" panose="00000700000000000000" pitchFamily="50" charset="0"/>
              </a:rPr>
              <a:t>INGREDIENTS</a:t>
            </a:r>
            <a:r>
              <a:rPr lang="en-US" sz="1050" b="1" baseline="0" dirty="0" smtClean="0">
                <a:latin typeface="Calibri" panose="020F0502020204030204" pitchFamily="34" charset="0"/>
                <a:cs typeface="TupperPRO Medium" panose="00000700000000000000" pitchFamily="50" charset="0"/>
              </a:rPr>
              <a:t> TO SERVE</a:t>
            </a:r>
            <a:r>
              <a:rPr lang="en-US" sz="1050" b="1" dirty="0" smtClean="0">
                <a:latin typeface="Calibri" panose="020F0502020204030204" pitchFamily="34" charset="0"/>
                <a:cs typeface="TupperPRO Medium" panose="00000700000000000000" pitchFamily="50" charset="0"/>
              </a:rPr>
              <a:t>:</a:t>
            </a:r>
            <a:endParaRPr lang="en-US" sz="1050" b="1" dirty="0">
              <a:latin typeface="Calibri" panose="020F0502020204030204" pitchFamily="34" charset="0"/>
              <a:cs typeface="TupperPRO Medium" panose="00000700000000000000" pitchFamily="50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914400" y="1789450"/>
            <a:ext cx="1066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 smtClean="0">
                <a:latin typeface="Calibri" panose="020F0502020204030204" pitchFamily="34" charset="0"/>
                <a:cs typeface="TupperPRO Medium" panose="00000700000000000000" pitchFamily="50" charset="0"/>
              </a:rPr>
              <a:t>SERVING SIZE:</a:t>
            </a:r>
            <a:endParaRPr lang="en-US" sz="1050" b="1" dirty="0">
              <a:latin typeface="Calibri" panose="020F0502020204030204" pitchFamily="34" charset="0"/>
              <a:cs typeface="TupperPRO Medium" panose="00000700000000000000" pitchFamily="50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2438400" y="1637050"/>
            <a:ext cx="1828800" cy="152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050">
                <a:solidFill>
                  <a:srgbClr val="808080"/>
                </a:solidFill>
                <a:latin typeface="Calibri" panose="020F0502020204030204" pitchFamily="34" charset="0"/>
                <a:cs typeface="TupperPRO Light" panose="00000500000000000000" pitchFamily="50" charset="0"/>
              </a:defRPr>
            </a:lvl1pPr>
            <a:lvl2pPr marL="4572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2pPr>
            <a:lvl3pPr marL="9144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3pPr>
            <a:lvl4pPr marL="13716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4pPr>
            <a:lvl5pPr marL="18288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5pPr>
          </a:lstStyle>
          <a:p>
            <a:pPr lvl="0"/>
            <a:r>
              <a:rPr lang="en-US" dirty="0" smtClean="0"/>
              <a:t>X people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752600" y="1789450"/>
            <a:ext cx="1828800" cy="2286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050" baseline="0">
                <a:solidFill>
                  <a:srgbClr val="808080"/>
                </a:solidFill>
                <a:latin typeface="Calibri" panose="020F0502020204030204" pitchFamily="34" charset="0"/>
                <a:cs typeface="TupperPRO Light" panose="00000500000000000000" pitchFamily="50" charset="0"/>
              </a:defRPr>
            </a:lvl1pPr>
            <a:lvl2pPr marL="4572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2pPr>
            <a:lvl3pPr marL="9144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3pPr>
            <a:lvl4pPr marL="13716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4pPr>
            <a:lvl5pPr marL="18288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5pPr>
          </a:lstStyle>
          <a:p>
            <a:pPr lvl="0"/>
            <a:r>
              <a:rPr lang="en-US" dirty="0" smtClean="0"/>
              <a:t>Enter serving size here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114800" y="1642214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 smtClean="0">
                <a:latin typeface="Calibri" panose="020F0502020204030204" pitchFamily="34" charset="0"/>
                <a:cs typeface="TupperPRO Medium" panose="00000700000000000000" pitchFamily="50" charset="0"/>
              </a:rPr>
              <a:t>PREP</a:t>
            </a:r>
            <a:r>
              <a:rPr lang="en-US" sz="1050" b="1" baseline="0" dirty="0" smtClean="0">
                <a:latin typeface="Calibri" panose="020F0502020204030204" pitchFamily="34" charset="0"/>
                <a:cs typeface="TupperPRO Medium" panose="00000700000000000000" pitchFamily="50" charset="0"/>
              </a:rPr>
              <a:t> TIME:</a:t>
            </a:r>
            <a:endParaRPr lang="en-US" sz="1050" b="1" dirty="0">
              <a:latin typeface="Calibri" panose="020F0502020204030204" pitchFamily="34" charset="0"/>
              <a:cs typeface="TupperPRO Medium" panose="00000700000000000000" pitchFamily="50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114800" y="1794614"/>
            <a:ext cx="1066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 smtClean="0">
                <a:latin typeface="Calibri" panose="020F0502020204030204" pitchFamily="34" charset="0"/>
                <a:cs typeface="TupperPRO Medium" panose="00000700000000000000" pitchFamily="50" charset="0"/>
              </a:rPr>
              <a:t>OVEN TEMP:</a:t>
            </a:r>
            <a:endParaRPr lang="en-US" sz="1050" b="1" dirty="0">
              <a:latin typeface="Calibri" panose="020F0502020204030204" pitchFamily="34" charset="0"/>
              <a:cs typeface="TupperPRO Medium" panose="00000700000000000000" pitchFamily="50" charset="0"/>
            </a:endParaRP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4876800" y="1642214"/>
            <a:ext cx="1524000" cy="2286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050">
                <a:solidFill>
                  <a:srgbClr val="808080"/>
                </a:solidFill>
                <a:latin typeface="Calibri" panose="020F0502020204030204" pitchFamily="34" charset="0"/>
                <a:cs typeface="TupperPRO Light" panose="00000500000000000000" pitchFamily="50" charset="0"/>
              </a:defRPr>
            </a:lvl1pPr>
            <a:lvl2pPr marL="4572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2pPr>
            <a:lvl3pPr marL="9144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3pPr>
            <a:lvl4pPr marL="13716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4pPr>
            <a:lvl5pPr marL="18288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5pPr>
          </a:lstStyle>
          <a:p>
            <a:pPr lvl="0"/>
            <a:r>
              <a:rPr lang="en-US" dirty="0" smtClean="0"/>
              <a:t>Enter time here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4953000" y="1819930"/>
            <a:ext cx="1429512" cy="20328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050" baseline="0">
                <a:solidFill>
                  <a:srgbClr val="808080"/>
                </a:solidFill>
                <a:latin typeface="Calibri" panose="020F0502020204030204" pitchFamily="34" charset="0"/>
                <a:cs typeface="TupperPRO Light" panose="00000500000000000000" pitchFamily="50" charset="0"/>
              </a:defRPr>
            </a:lvl1pPr>
            <a:lvl2pPr marL="4572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2pPr>
            <a:lvl3pPr marL="9144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3pPr>
            <a:lvl4pPr marL="13716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4pPr>
            <a:lvl5pPr marL="18288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5pPr>
          </a:lstStyle>
          <a:p>
            <a:pPr lvl="0"/>
            <a:r>
              <a:rPr lang="en-US" dirty="0" smtClean="0"/>
              <a:t>Enter temperature here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914400" y="2466298"/>
            <a:ext cx="2286000" cy="152400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>
                <a:solidFill>
                  <a:srgbClr val="808080"/>
                </a:solidFill>
                <a:latin typeface="Calibri" panose="020F0502020204030204" pitchFamily="34" charset="0"/>
                <a:cs typeface="TupperPRO Light" panose="00000500000000000000" pitchFamily="50" charset="0"/>
              </a:defRPr>
            </a:lvl1pPr>
            <a:lvl2pPr marL="4572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2pPr>
            <a:lvl3pPr marL="9144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3pPr>
            <a:lvl4pPr marL="13716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4pPr>
            <a:lvl5pPr marL="18288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5pPr>
          </a:lstStyle>
          <a:p>
            <a:pPr lvl="0"/>
            <a:r>
              <a:rPr lang="en-US" dirty="0" smtClean="0"/>
              <a:t>Bulleted list of ingredients here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 smtClean="0"/>
              <a:t>Bulleted list of ingredients here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 smtClean="0"/>
              <a:t>Bulleted list of ingredients here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 smtClean="0"/>
              <a:t>Bulleted list of ingredients here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 smtClean="0"/>
              <a:t>Bulleted list of ingredients here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 smtClean="0"/>
              <a:t>Bulleted list of ingredients here</a:t>
            </a:r>
          </a:p>
          <a:p>
            <a:pPr lvl="0"/>
            <a:endParaRPr lang="en-US" dirty="0" smtClean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372612" y="2190750"/>
            <a:ext cx="1752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PREP</a:t>
            </a:r>
            <a:r>
              <a:rPr lang="en-US" sz="1050" baseline="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ARATION</a:t>
            </a:r>
            <a:r>
              <a:rPr lang="en-US" sz="1050" baseline="0" dirty="0" smtClean="0">
                <a:latin typeface="Calibri Light" panose="020F0302020204030204" pitchFamily="34" charset="0"/>
                <a:cs typeface="TupperPRO Light" panose="00000500000000000000" pitchFamily="50" charset="0"/>
              </a:rPr>
              <a:t>:</a:t>
            </a:r>
            <a:endParaRPr lang="en-US" sz="1050" dirty="0">
              <a:latin typeface="Calibri Light" panose="020F0302020204030204" pitchFamily="34" charset="0"/>
              <a:cs typeface="TupperPRO Light" panose="00000500000000000000" pitchFamily="50" charset="0"/>
            </a:endParaRP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3429000" y="2466298"/>
            <a:ext cx="2953512" cy="1524000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900" baseline="0">
                <a:solidFill>
                  <a:srgbClr val="808080"/>
                </a:solidFill>
                <a:latin typeface="Calibri" panose="020F0502020204030204" pitchFamily="34" charset="0"/>
                <a:cs typeface="TupperPRO Light" panose="00000500000000000000" pitchFamily="50" charset="0"/>
              </a:defRPr>
            </a:lvl1pPr>
            <a:lvl2pPr marL="4572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2pPr>
            <a:lvl3pPr marL="9144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3pPr>
            <a:lvl4pPr marL="13716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4pPr>
            <a:lvl5pPr marL="1828800" indent="0">
              <a:buFontTx/>
              <a:buNone/>
              <a:defRPr sz="1050">
                <a:latin typeface="TupperPRO Light" panose="00000500000000000000" pitchFamily="50" charset="0"/>
                <a:cs typeface="TupperPRO Light" panose="00000500000000000000" pitchFamily="50" charset="0"/>
              </a:defRPr>
            </a:lvl5pPr>
          </a:lstStyle>
          <a:p>
            <a:pPr lvl="0"/>
            <a:r>
              <a:rPr lang="en-US" dirty="0" smtClean="0"/>
              <a:t>Numbered list of preparation steps  here</a:t>
            </a:r>
          </a:p>
          <a:p>
            <a:pPr lvl="0"/>
            <a:r>
              <a:rPr lang="en-US" dirty="0" smtClean="0"/>
              <a:t>Numbered list of preparation steps  here</a:t>
            </a:r>
          </a:p>
          <a:p>
            <a:pPr lvl="0"/>
            <a:r>
              <a:rPr lang="en-US" dirty="0" smtClean="0"/>
              <a:t>Numbered list of preparation steps  here</a:t>
            </a:r>
          </a:p>
          <a:p>
            <a:pPr lvl="0"/>
            <a:r>
              <a:rPr lang="en-US" dirty="0" smtClean="0"/>
              <a:t>Numbered list of preparation steps  here</a:t>
            </a:r>
          </a:p>
          <a:p>
            <a:pPr lvl="0"/>
            <a:r>
              <a:rPr lang="en-US" dirty="0" smtClean="0"/>
              <a:t>Numbered list of preparation steps  here</a:t>
            </a:r>
          </a:p>
          <a:p>
            <a:pPr lvl="0"/>
            <a:r>
              <a:rPr lang="en-US" dirty="0" smtClean="0"/>
              <a:t>Numbered list of preparation steps  here</a:t>
            </a:r>
          </a:p>
          <a:p>
            <a:pPr lvl="0"/>
            <a:endParaRPr lang="en-US" dirty="0" smtClean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914400" y="2190750"/>
            <a:ext cx="1752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INGREDIENTS</a:t>
            </a:r>
            <a:r>
              <a:rPr lang="en-US" sz="1050" baseline="0" dirty="0" smtClean="0">
                <a:latin typeface="Calibri Light" panose="020F0302020204030204" pitchFamily="34" charset="0"/>
                <a:cs typeface="TupperPRO Light" panose="00000500000000000000" pitchFamily="50" charset="0"/>
              </a:rPr>
              <a:t>:</a:t>
            </a:r>
            <a:endParaRPr lang="en-US" sz="1050" dirty="0">
              <a:latin typeface="Calibri Light" panose="020F0302020204030204" pitchFamily="34" charset="0"/>
              <a:cs typeface="TupperPRO Ligh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201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linary &amp; Product Ti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7162800" y="4781550"/>
            <a:ext cx="1905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Culinary</a:t>
            </a:r>
            <a:r>
              <a:rPr lang="en-US" sz="900" baseline="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 &amp; Product Tips</a:t>
            </a:r>
            <a:r>
              <a:rPr lang="en-US" sz="9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  |  </a:t>
            </a:r>
            <a:fld id="{8BFFB662-3573-412A-A681-13076AC2B1F9}" type="slidenum">
              <a:rPr lang="en-US" sz="90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pPr algn="r"/>
              <a:t>‹#›</a:t>
            </a:fld>
            <a:endParaRPr lang="en-US" sz="900" dirty="0">
              <a:solidFill>
                <a:srgbClr val="808080"/>
              </a:solidFill>
              <a:latin typeface="Calibri Light" panose="020F0302020204030204" pitchFamily="34" charset="0"/>
              <a:cs typeface="TupperPRO Light" panose="00000500000000000000" pitchFamily="50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457200" y="59055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Culinary &amp;</a:t>
            </a:r>
            <a:r>
              <a:rPr lang="en-US" sz="200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 </a:t>
            </a:r>
            <a:r>
              <a:rPr lang="en-US" sz="2800" b="1" dirty="0" smtClean="0">
                <a:latin typeface="Calibri" panose="020F0502020204030204" pitchFamily="34" charset="0"/>
                <a:cs typeface="TupperPRO Medium" panose="00000700000000000000" pitchFamily="50" charset="0"/>
              </a:rPr>
              <a:t>Product</a:t>
            </a:r>
            <a:r>
              <a:rPr lang="en-US" sz="2800" b="1" baseline="0" dirty="0" smtClean="0">
                <a:latin typeface="Calibri" panose="020F0502020204030204" pitchFamily="34" charset="0"/>
                <a:cs typeface="TupperPRO Medium" panose="00000700000000000000" pitchFamily="50" charset="0"/>
              </a:rPr>
              <a:t> Tips</a:t>
            </a:r>
            <a:endParaRPr lang="en-US" sz="2800" b="1" dirty="0">
              <a:latin typeface="Calibri" panose="020F0502020204030204" pitchFamily="34" charset="0"/>
              <a:cs typeface="TupperPRO Medium" panose="00000700000000000000" pitchFamily="50" charset="0"/>
            </a:endParaRPr>
          </a:p>
        </p:txBody>
      </p:sp>
      <p:sp>
        <p:nvSpPr>
          <p:cNvPr id="5" name="Picture Placeholder 26"/>
          <p:cNvSpPr>
            <a:spLocks noGrp="1"/>
          </p:cNvSpPr>
          <p:nvPr>
            <p:ph type="pic" sz="quarter" idx="16" hasCustomPrompt="1"/>
          </p:nvPr>
        </p:nvSpPr>
        <p:spPr>
          <a:xfrm>
            <a:off x="5105400" y="1181100"/>
            <a:ext cx="3733800" cy="3505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10188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1425575" algn="l"/>
              </a:tabLst>
              <a:defRPr sz="1600" baseline="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cross-sell product images here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Click icon</a:t>
            </a:r>
          </a:p>
          <a:p>
            <a:endParaRPr 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609600" y="1181100"/>
            <a:ext cx="4419600" cy="35052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None/>
              <a:defRPr lang="en-US" sz="1200" kern="1200" dirty="0">
                <a:solidFill>
                  <a:srgbClr val="808080"/>
                </a:solidFill>
                <a:latin typeface="Calibri" panose="020F0502020204030204" pitchFamily="34" charset="0"/>
                <a:ea typeface="+mn-ea"/>
                <a:cs typeface="TupperPRO Light" pitchFamily="50" charset="0"/>
              </a:defRPr>
            </a:lvl1pPr>
            <a:lvl2pPr marL="509412" indent="0">
              <a:buNone/>
              <a:defRPr/>
            </a:lvl2pPr>
            <a:lvl3pPr marL="1018825" indent="0">
              <a:buNone/>
              <a:defRPr/>
            </a:lvl3pPr>
            <a:lvl4pPr marL="1528237" indent="0">
              <a:buNone/>
              <a:defRPr/>
            </a:lvl4pPr>
            <a:lvl5pPr marL="2037649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472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linary Tes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 userDrawn="1"/>
        </p:nvSpPr>
        <p:spPr>
          <a:xfrm>
            <a:off x="6096000" y="4781550"/>
            <a:ext cx="2971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Culinary Testing  |  </a:t>
            </a:r>
            <a:fld id="{8BFFB662-3573-412A-A681-13076AC2B1F9}" type="slidenum">
              <a:rPr lang="en-US" sz="90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pPr algn="r"/>
              <a:t>‹#›</a:t>
            </a:fld>
            <a:endParaRPr lang="en-US" sz="900" dirty="0">
              <a:solidFill>
                <a:srgbClr val="808080"/>
              </a:solidFill>
              <a:latin typeface="Calibri Light" panose="020F0302020204030204" pitchFamily="34" charset="0"/>
              <a:cs typeface="TupperPRO Light" panose="00000500000000000000" pitchFamily="50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57200" y="59055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Culinary</a:t>
            </a:r>
            <a:r>
              <a:rPr lang="en-US" sz="200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 </a:t>
            </a:r>
            <a:r>
              <a:rPr lang="en-US" sz="2800" b="1" dirty="0" smtClean="0">
                <a:latin typeface="+mn-lt"/>
                <a:cs typeface="TupperPRO Medium" panose="00000700000000000000" pitchFamily="50" charset="0"/>
              </a:rPr>
              <a:t>Testing</a:t>
            </a:r>
            <a:endParaRPr lang="en-US" sz="2800" b="1" dirty="0">
              <a:latin typeface="+mn-lt"/>
              <a:cs typeface="TupperPRO Medium" panose="00000700000000000000" pitchFamily="50" charset="0"/>
            </a:endParaRPr>
          </a:p>
        </p:txBody>
      </p:sp>
      <p:sp>
        <p:nvSpPr>
          <p:cNvPr id="15" name="Picture Placeholder 26"/>
          <p:cNvSpPr>
            <a:spLocks noGrp="1"/>
          </p:cNvSpPr>
          <p:nvPr>
            <p:ph type="pic" sz="quarter" idx="16" hasCustomPrompt="1"/>
          </p:nvPr>
        </p:nvSpPr>
        <p:spPr>
          <a:xfrm>
            <a:off x="6019800" y="1143000"/>
            <a:ext cx="2819400" cy="35433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10188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product image </a:t>
            </a:r>
            <a:br>
              <a:rPr lang="en-US" dirty="0" smtClean="0"/>
            </a:br>
            <a:r>
              <a:rPr lang="en-US" dirty="0" smtClean="0"/>
              <a:t>beauty shot here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Click icon</a:t>
            </a:r>
          </a:p>
          <a:p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09600" y="1809750"/>
            <a:ext cx="5181600" cy="0"/>
          </a:xfrm>
          <a:prstGeom prst="line">
            <a:avLst/>
          </a:prstGeom>
          <a:ln w="9525">
            <a:solidFill>
              <a:srgbClr val="E128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609600" y="1487329"/>
            <a:ext cx="106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kern="1200" dirty="0" smtClean="0">
                <a:solidFill>
                  <a:srgbClr val="E12828"/>
                </a:solidFill>
                <a:latin typeface="Calibri" panose="020F0502020204030204" pitchFamily="34" charset="0"/>
                <a:ea typeface="+mn-ea"/>
                <a:cs typeface="TupperPRO Light" pitchFamily="50" charset="0"/>
              </a:rPr>
              <a:t>INGREDIENT</a:t>
            </a:r>
            <a:endParaRPr lang="en-US" sz="1000" kern="1200" dirty="0">
              <a:solidFill>
                <a:srgbClr val="E12828"/>
              </a:solidFill>
              <a:latin typeface="Calibri" panose="020F0502020204030204" pitchFamily="34" charset="0"/>
              <a:ea typeface="+mn-ea"/>
              <a:cs typeface="TupperPRO Light" pitchFamily="50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981200" y="1487329"/>
            <a:ext cx="106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kern="1200" dirty="0" smtClean="0">
                <a:solidFill>
                  <a:srgbClr val="E12828"/>
                </a:solidFill>
                <a:latin typeface="Calibri" panose="020F0502020204030204" pitchFamily="34" charset="0"/>
                <a:ea typeface="+mn-ea"/>
                <a:cs typeface="TupperPRO Light" pitchFamily="50" charset="0"/>
              </a:rPr>
              <a:t>RESULT</a:t>
            </a:r>
            <a:endParaRPr lang="en-US" sz="1000" kern="1200" dirty="0">
              <a:solidFill>
                <a:srgbClr val="E12828"/>
              </a:solidFill>
              <a:latin typeface="Calibri" panose="020F0502020204030204" pitchFamily="34" charset="0"/>
              <a:ea typeface="+mn-ea"/>
              <a:cs typeface="TupperPRO Light" pitchFamily="50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2819400" y="1486951"/>
            <a:ext cx="106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kern="1200" dirty="0" smtClean="0">
                <a:solidFill>
                  <a:srgbClr val="E12828"/>
                </a:solidFill>
                <a:latin typeface="Calibri" panose="020F0502020204030204" pitchFamily="34" charset="0"/>
                <a:ea typeface="+mn-ea"/>
                <a:cs typeface="TupperPRO Light" pitchFamily="50" charset="0"/>
              </a:rPr>
              <a:t>COMMENT</a:t>
            </a:r>
            <a:endParaRPr lang="en-US" sz="1000" kern="1200" dirty="0">
              <a:solidFill>
                <a:srgbClr val="E12828"/>
              </a:solidFill>
              <a:latin typeface="Calibri" panose="020F0502020204030204" pitchFamily="34" charset="0"/>
              <a:ea typeface="+mn-ea"/>
              <a:cs typeface="TupperPRO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731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linary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 userDrawn="1"/>
        </p:nvSpPr>
        <p:spPr>
          <a:xfrm>
            <a:off x="6096000" y="4781550"/>
            <a:ext cx="2971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Culinary Chart  |  </a:t>
            </a:r>
            <a:fld id="{8BFFB662-3573-412A-A681-13076AC2B1F9}" type="slidenum">
              <a:rPr lang="en-US" sz="90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pPr algn="r"/>
              <a:t>‹#›</a:t>
            </a:fld>
            <a:endParaRPr lang="en-US" sz="900" dirty="0">
              <a:solidFill>
                <a:srgbClr val="808080"/>
              </a:solidFill>
              <a:latin typeface="Calibri Light" panose="020F0302020204030204" pitchFamily="34" charset="0"/>
              <a:cs typeface="TupperPRO Light" panose="00000500000000000000" pitchFamily="50" charset="0"/>
            </a:endParaRPr>
          </a:p>
        </p:txBody>
      </p:sp>
      <p:sp>
        <p:nvSpPr>
          <p:cNvPr id="15" name="Picture Placeholder 26"/>
          <p:cNvSpPr>
            <a:spLocks noGrp="1"/>
          </p:cNvSpPr>
          <p:nvPr>
            <p:ph type="pic" sz="quarter" idx="16" hasCustomPrompt="1"/>
          </p:nvPr>
        </p:nvSpPr>
        <p:spPr>
          <a:xfrm>
            <a:off x="6019800" y="1143000"/>
            <a:ext cx="2819400" cy="35433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10188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product image </a:t>
            </a:r>
            <a:br>
              <a:rPr lang="en-US" dirty="0" smtClean="0"/>
            </a:br>
            <a:r>
              <a:rPr lang="en-US" dirty="0" smtClean="0"/>
              <a:t>beauty shot here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Click icon</a:t>
            </a:r>
          </a:p>
          <a:p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609600" y="1809750"/>
            <a:ext cx="5181600" cy="0"/>
          </a:xfrm>
          <a:prstGeom prst="line">
            <a:avLst/>
          </a:prstGeom>
          <a:ln w="9525">
            <a:solidFill>
              <a:srgbClr val="E128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609600" y="51435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Culinary</a:t>
            </a:r>
            <a:r>
              <a:rPr lang="en-US" sz="200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 </a:t>
            </a:r>
            <a:r>
              <a:rPr lang="en-US" sz="2800" b="1" dirty="0" smtClean="0">
                <a:latin typeface="+mn-lt"/>
                <a:cs typeface="TupperPRO Medium" panose="00000700000000000000" pitchFamily="50" charset="0"/>
              </a:rPr>
              <a:t>Chart</a:t>
            </a:r>
            <a:endParaRPr lang="en-US" sz="2800" b="1" dirty="0">
              <a:latin typeface="+mn-lt"/>
              <a:cs typeface="TupperPRO Medium" panose="00000700000000000000" pitchFamily="50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609600" y="1487329"/>
            <a:ext cx="106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kern="1200" dirty="0" smtClean="0">
                <a:solidFill>
                  <a:srgbClr val="E12828"/>
                </a:solidFill>
                <a:latin typeface="Calibri" panose="020F0502020204030204" pitchFamily="34" charset="0"/>
                <a:ea typeface="+mn-ea"/>
                <a:cs typeface="TupperPRO Light" pitchFamily="50" charset="0"/>
              </a:rPr>
              <a:t>INGREDIENT</a:t>
            </a:r>
            <a:endParaRPr lang="en-US" sz="1000" kern="1200" dirty="0">
              <a:solidFill>
                <a:srgbClr val="E12828"/>
              </a:solidFill>
              <a:latin typeface="Calibri" panose="020F0502020204030204" pitchFamily="34" charset="0"/>
              <a:ea typeface="+mn-ea"/>
              <a:cs typeface="TupperPRO Light" pitchFamily="50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981200" y="1487329"/>
            <a:ext cx="106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kern="1200" dirty="0" smtClean="0">
                <a:solidFill>
                  <a:srgbClr val="E12828"/>
                </a:solidFill>
                <a:latin typeface="Calibri" panose="020F0502020204030204" pitchFamily="34" charset="0"/>
                <a:ea typeface="+mn-ea"/>
                <a:cs typeface="TupperPRO Light" pitchFamily="50" charset="0"/>
              </a:rPr>
              <a:t>COOKING TIME</a:t>
            </a:r>
            <a:endParaRPr lang="en-US" sz="1000" kern="1200" dirty="0">
              <a:solidFill>
                <a:srgbClr val="E12828"/>
              </a:solidFill>
              <a:latin typeface="Calibri" panose="020F0502020204030204" pitchFamily="34" charset="0"/>
              <a:ea typeface="+mn-ea"/>
              <a:cs typeface="TupperPRO Light" pitchFamily="50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3048000" y="1487329"/>
            <a:ext cx="106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kern="1200" dirty="0" smtClean="0">
                <a:solidFill>
                  <a:srgbClr val="E12828"/>
                </a:solidFill>
                <a:latin typeface="Calibri" panose="020F0502020204030204" pitchFamily="34" charset="0"/>
                <a:ea typeface="+mn-ea"/>
                <a:cs typeface="TupperPRO Light" pitchFamily="50" charset="0"/>
              </a:rPr>
              <a:t>NOTES</a:t>
            </a:r>
            <a:endParaRPr lang="en-US" sz="1000" kern="1200" dirty="0">
              <a:solidFill>
                <a:srgbClr val="E12828"/>
              </a:solidFill>
              <a:latin typeface="Calibri" panose="020F0502020204030204" pitchFamily="34" charset="0"/>
              <a:ea typeface="+mn-ea"/>
              <a:cs typeface="TupperPRO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375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chnical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33400" y="1325969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808080"/>
                </a:solidFill>
                <a:latin typeface="Calibri" panose="020F0502020204030204" pitchFamily="34" charset="0"/>
                <a:cs typeface="TupperPRO Medium" pitchFamily="50" charset="0"/>
              </a:rPr>
              <a:t>Technical Guide</a:t>
            </a:r>
            <a:endParaRPr lang="en-US" sz="1800" b="1" dirty="0">
              <a:solidFill>
                <a:srgbClr val="808080"/>
              </a:solidFill>
              <a:latin typeface="Calibri" panose="020F0502020204030204" pitchFamily="34" charset="0"/>
              <a:cs typeface="TupperPRO Medium" pitchFamily="50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4038600" y="0"/>
            <a:ext cx="51054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>
                <a:latin typeface="Calibri Light" panose="020F0302020204030204" pitchFamily="34" charset="0"/>
                <a:cs typeface="TupperPRO Light" pitchFamily="50" charset="0"/>
              </a:defRPr>
            </a:lvl1pPr>
          </a:lstStyle>
          <a:p>
            <a:r>
              <a:rPr lang="en-US" dirty="0" smtClean="0"/>
              <a:t>Insert product image </a:t>
            </a:r>
            <a:br>
              <a:rPr lang="en-US" dirty="0" smtClean="0"/>
            </a:br>
            <a:r>
              <a:rPr lang="en-US" dirty="0" smtClean="0"/>
              <a:t>in setting here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Click icon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33400" y="1951732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noProof="0" dirty="0" smtClean="0">
                <a:solidFill>
                  <a:srgbClr val="808080"/>
                </a:solidFill>
                <a:latin typeface="Calibri" panose="020F0502020204030204" pitchFamily="34" charset="0"/>
                <a:cs typeface="TupperPRO Light" panose="00000500000000000000" pitchFamily="50" charset="0"/>
              </a:rPr>
              <a:t>Mold Information</a:t>
            </a:r>
          </a:p>
          <a:p>
            <a:r>
              <a:rPr lang="en-US" sz="1600" noProof="0" dirty="0" smtClean="0">
                <a:solidFill>
                  <a:srgbClr val="808080"/>
                </a:solidFill>
                <a:latin typeface="Calibri" panose="020F0502020204030204" pitchFamily="34" charset="0"/>
                <a:cs typeface="TupperPRO Light" panose="00000500000000000000" pitchFamily="50" charset="0"/>
              </a:rPr>
              <a:t>Product Pictograms</a:t>
            </a:r>
          </a:p>
          <a:p>
            <a:r>
              <a:rPr lang="en-US" sz="1600" noProof="0" dirty="0" smtClean="0">
                <a:solidFill>
                  <a:srgbClr val="808080"/>
                </a:solidFill>
                <a:latin typeface="Calibri" panose="020F0502020204030204" pitchFamily="34" charset="0"/>
                <a:cs typeface="TupperPRO Light" panose="00000500000000000000" pitchFamily="50" charset="0"/>
              </a:rPr>
              <a:t>Warranty,</a:t>
            </a:r>
            <a:r>
              <a:rPr lang="en-US" sz="1600" baseline="0" noProof="0" dirty="0" smtClean="0">
                <a:solidFill>
                  <a:srgbClr val="808080"/>
                </a:solidFill>
                <a:latin typeface="Calibri" panose="020F0502020204030204" pitchFamily="34" charset="0"/>
                <a:cs typeface="TupperPRO Light" panose="00000500000000000000" pitchFamily="50" charset="0"/>
              </a:rPr>
              <a:t> Limitations &amp; Cautions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460" y="819151"/>
            <a:ext cx="2008075" cy="31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72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ilable SKU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7162800" y="4781550"/>
            <a:ext cx="1905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Available</a:t>
            </a:r>
            <a:r>
              <a:rPr lang="en-US" sz="900" baseline="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 SKU’s</a:t>
            </a:r>
            <a:r>
              <a:rPr lang="en-US" sz="9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  |  </a:t>
            </a:r>
            <a:fld id="{8BFFB662-3573-412A-A681-13076AC2B1F9}" type="slidenum">
              <a:rPr lang="en-US" sz="90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pPr algn="r"/>
              <a:t>‹#›</a:t>
            </a:fld>
            <a:endParaRPr lang="en-US" sz="900" dirty="0">
              <a:solidFill>
                <a:srgbClr val="808080"/>
              </a:solidFill>
              <a:latin typeface="Calibri Light" panose="020F0302020204030204" pitchFamily="34" charset="0"/>
              <a:cs typeface="TupperPRO Light" panose="00000500000000000000" pitchFamily="50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457200" y="59055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Available</a:t>
            </a:r>
            <a:r>
              <a:rPr lang="en-US" sz="2000" dirty="0" smtClean="0">
                <a:latin typeface="TupperPRO UltraLight" panose="00000300000000000000" pitchFamily="50" charset="0"/>
                <a:cs typeface="TupperPRO UltraLight" panose="00000300000000000000" pitchFamily="50" charset="0"/>
              </a:rPr>
              <a:t> </a:t>
            </a:r>
            <a:r>
              <a:rPr lang="en-US" sz="2800" b="1" dirty="0" smtClean="0">
                <a:latin typeface="+mn-lt"/>
                <a:cs typeface="TupperPRO Medium" panose="00000700000000000000" pitchFamily="50" charset="0"/>
              </a:rPr>
              <a:t>SKU’s</a:t>
            </a:r>
            <a:endParaRPr lang="en-US" sz="2800" b="1" dirty="0">
              <a:latin typeface="+mn-lt"/>
              <a:cs typeface="TupperPRO Medium" panose="00000700000000000000" pitchFamily="50" charset="0"/>
            </a:endParaRPr>
          </a:p>
        </p:txBody>
      </p:sp>
      <p:sp>
        <p:nvSpPr>
          <p:cNvPr id="5" name="Picture Placeholder 26"/>
          <p:cNvSpPr>
            <a:spLocks noGrp="1"/>
          </p:cNvSpPr>
          <p:nvPr>
            <p:ph type="pic" sz="quarter" idx="22" hasCustomPrompt="1"/>
          </p:nvPr>
        </p:nvSpPr>
        <p:spPr>
          <a:xfrm>
            <a:off x="5504008" y="971550"/>
            <a:ext cx="896792" cy="7004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10188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baseline="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images of parts  (Click icon)</a:t>
            </a:r>
          </a:p>
          <a:p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17220" y="2114550"/>
            <a:ext cx="8221980" cy="0"/>
          </a:xfrm>
          <a:prstGeom prst="line">
            <a:avLst/>
          </a:prstGeom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26"/>
          <p:cNvSpPr>
            <a:spLocks noGrp="1"/>
          </p:cNvSpPr>
          <p:nvPr>
            <p:ph type="pic" sz="quarter" idx="28" hasCustomPrompt="1"/>
          </p:nvPr>
        </p:nvSpPr>
        <p:spPr>
          <a:xfrm>
            <a:off x="6570808" y="971550"/>
            <a:ext cx="896792" cy="7004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10188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baseline="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images of parts  (Click icon)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804894" y="1809750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TupperPRO Light" pitchFamily="50" charset="0"/>
              </a:rPr>
              <a:t>REFERENCE</a:t>
            </a:r>
            <a:endParaRPr lang="en-US" sz="900" kern="1200" dirty="0">
              <a:solidFill>
                <a:schemeClr val="tx1"/>
              </a:solidFill>
              <a:latin typeface="+mn-lt"/>
              <a:ea typeface="+mn-ea"/>
              <a:cs typeface="TupperPRO Light" pitchFamily="50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862106" y="1810255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TupperPRO Light" pitchFamily="50" charset="0"/>
              </a:rPr>
              <a:t>NAME</a:t>
            </a:r>
            <a:endParaRPr lang="en-US" sz="900" kern="1200" dirty="0">
              <a:solidFill>
                <a:schemeClr val="tx1"/>
              </a:solidFill>
              <a:latin typeface="+mn-lt"/>
              <a:ea typeface="+mn-ea"/>
              <a:cs typeface="TupperPRO Light" pitchFamily="50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5105400" y="1809750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TupperPRO Light" pitchFamily="50" charset="0"/>
              </a:rPr>
              <a:t> MAD</a:t>
            </a:r>
            <a:endParaRPr lang="en-US" sz="900" kern="1200" dirty="0">
              <a:solidFill>
                <a:schemeClr val="tx1"/>
              </a:solidFill>
              <a:latin typeface="+mn-lt"/>
              <a:ea typeface="+mn-ea"/>
              <a:cs typeface="TupperPRO Light" pitchFamily="50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5638800" y="1809750"/>
            <a:ext cx="1066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TupperPRO Light" pitchFamily="50" charset="0"/>
              </a:rPr>
              <a:t>  DIMENSIONS</a:t>
            </a:r>
            <a:endParaRPr lang="en-US" sz="900" kern="1200" dirty="0">
              <a:solidFill>
                <a:schemeClr val="tx1"/>
              </a:solidFill>
              <a:latin typeface="+mn-lt"/>
              <a:ea typeface="+mn-ea"/>
              <a:cs typeface="TupperPRO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34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ld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7162800" y="4781550"/>
            <a:ext cx="1905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Mold</a:t>
            </a:r>
            <a:r>
              <a:rPr lang="en-US" sz="900" baseline="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 Information</a:t>
            </a:r>
            <a:r>
              <a:rPr lang="en-US" sz="9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  |  </a:t>
            </a:r>
            <a:fld id="{8BFFB662-3573-412A-A681-13076AC2B1F9}" type="slidenum">
              <a:rPr lang="en-US" sz="90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pPr algn="r"/>
              <a:t>‹#›</a:t>
            </a:fld>
            <a:endParaRPr lang="en-US" sz="900" dirty="0">
              <a:solidFill>
                <a:srgbClr val="808080"/>
              </a:solidFill>
              <a:latin typeface="Calibri Light" panose="020F0302020204030204" pitchFamily="34" charset="0"/>
              <a:cs typeface="TupperPRO Light" panose="00000500000000000000" pitchFamily="50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457200" y="59055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Mold</a:t>
            </a:r>
            <a:r>
              <a:rPr lang="en-US" sz="2000" dirty="0" smtClean="0">
                <a:latin typeface="TupperPRO UltraLight" panose="00000300000000000000" pitchFamily="50" charset="0"/>
                <a:cs typeface="TupperPRO UltraLight" panose="00000300000000000000" pitchFamily="50" charset="0"/>
              </a:rPr>
              <a:t> </a:t>
            </a:r>
            <a:r>
              <a:rPr lang="en-US" sz="2800" b="1" dirty="0" smtClean="0">
                <a:latin typeface="Calibri" panose="020F0502020204030204" pitchFamily="34" charset="0"/>
                <a:cs typeface="TupperPRO Medium" panose="00000700000000000000" pitchFamily="50" charset="0"/>
              </a:rPr>
              <a:t>Information</a:t>
            </a:r>
            <a:endParaRPr lang="en-US" sz="2800" b="1" dirty="0">
              <a:latin typeface="Calibri" panose="020F0502020204030204" pitchFamily="34" charset="0"/>
              <a:cs typeface="TupperPRO Medium" panose="00000700000000000000" pitchFamily="50" charset="0"/>
            </a:endParaRPr>
          </a:p>
        </p:txBody>
      </p:sp>
      <p:sp>
        <p:nvSpPr>
          <p:cNvPr id="5" name="Picture Placeholder 26"/>
          <p:cNvSpPr>
            <a:spLocks noGrp="1"/>
          </p:cNvSpPr>
          <p:nvPr>
            <p:ph type="pic" sz="quarter" idx="18" hasCustomPrompt="1"/>
          </p:nvPr>
        </p:nvSpPr>
        <p:spPr>
          <a:xfrm>
            <a:off x="6172200" y="514350"/>
            <a:ext cx="2667001" cy="1752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10188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exploded view image to show mold #’s here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Click icon</a:t>
            </a:r>
          </a:p>
          <a:p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9600" y="2819400"/>
            <a:ext cx="8229601" cy="0"/>
          </a:xfrm>
          <a:prstGeom prst="line">
            <a:avLst/>
          </a:prstGeom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762000" y="2554128"/>
            <a:ext cx="7932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0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TupperPRO Light" pitchFamily="50" charset="0"/>
              </a:rPr>
              <a:t> MOLD #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515926" y="2554129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0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TupperPRO Light" pitchFamily="50" charset="0"/>
              </a:rPr>
              <a:t>   DESCRIPTION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4038600" y="2554129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0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TupperPRO Light" pitchFamily="50" charset="0"/>
              </a:rPr>
              <a:t>   PIECES/SET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4953000" y="2554129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0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TupperPRO Light" pitchFamily="50" charset="0"/>
              </a:rPr>
              <a:t>MATERIAL CODE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6324600" y="2554129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0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TupperPRO Light" pitchFamily="50" charset="0"/>
              </a:rPr>
              <a:t>COLOR CODE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7391400" y="2554129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0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TupperPRO Light" pitchFamily="50" charset="0"/>
              </a:rPr>
              <a:t>COLOR NAME</a:t>
            </a:r>
          </a:p>
        </p:txBody>
      </p:sp>
    </p:spTree>
    <p:extLst>
      <p:ext uri="{BB962C8B-B14F-4D97-AF65-F5344CB8AC3E}">
        <p14:creationId xmlns:p14="http://schemas.microsoft.com/office/powerpoint/2010/main" val="2467128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Picto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7162800" y="4781550"/>
            <a:ext cx="1905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Product Pictograms  |  </a:t>
            </a:r>
            <a:fld id="{8BFFB662-3573-412A-A681-13076AC2B1F9}" type="slidenum">
              <a:rPr lang="en-US" sz="90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pPr algn="r"/>
              <a:t>‹#›</a:t>
            </a:fld>
            <a:endParaRPr lang="en-US" sz="900" dirty="0">
              <a:solidFill>
                <a:srgbClr val="808080"/>
              </a:solidFill>
              <a:latin typeface="Calibri Light" panose="020F0302020204030204" pitchFamily="34" charset="0"/>
              <a:cs typeface="TupperPRO Light" panose="00000500000000000000" pitchFamily="50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457200" y="59055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General</a:t>
            </a:r>
            <a:r>
              <a:rPr lang="en-US" sz="200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 </a:t>
            </a:r>
            <a:r>
              <a:rPr lang="en-US" sz="2800" b="1" dirty="0" smtClean="0">
                <a:latin typeface="+mn-lt"/>
                <a:cs typeface="TupperPRO Medium" panose="00000700000000000000" pitchFamily="50" charset="0"/>
              </a:rPr>
              <a:t>Pictograms</a:t>
            </a:r>
            <a:endParaRPr lang="en-US" sz="2800" b="1" dirty="0">
              <a:latin typeface="+mn-lt"/>
              <a:cs typeface="TupperPRO Medium" panose="00000700000000000000" pitchFamily="50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57200" y="326773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Specific</a:t>
            </a:r>
            <a:r>
              <a:rPr lang="en-US" sz="200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 </a:t>
            </a:r>
            <a:r>
              <a:rPr lang="en-US" sz="2800" b="1" dirty="0" smtClean="0">
                <a:latin typeface="+mn-lt"/>
                <a:cs typeface="TupperPRO Medium" panose="00000700000000000000" pitchFamily="50" charset="0"/>
              </a:rPr>
              <a:t>Pictograms</a:t>
            </a:r>
            <a:endParaRPr lang="en-US" sz="2800" b="1" dirty="0">
              <a:latin typeface="+mn-lt"/>
              <a:cs typeface="TupperPRO Medium" panose="00000700000000000000" pitchFamily="50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609600" y="3867150"/>
            <a:ext cx="1143000" cy="9906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aseline="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custom pictogram click icon</a:t>
            </a:r>
            <a:endParaRPr 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1828800" y="3867150"/>
            <a:ext cx="1143000" cy="9906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aseline="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custom pictogram click icon</a:t>
            </a:r>
            <a:endParaRPr lang="en-US" dirty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3048000" y="3867150"/>
            <a:ext cx="1143000" cy="9906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aseline="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custom pictogram click icon</a:t>
            </a:r>
            <a:endParaRPr lang="en-US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4267200" y="3867150"/>
            <a:ext cx="1143000" cy="9906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aseline="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custom pictogram click icon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790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 userDrawn="1"/>
        </p:nvSpPr>
        <p:spPr>
          <a:xfrm>
            <a:off x="7162800" y="4781550"/>
            <a:ext cx="1905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Printing  |  </a:t>
            </a:r>
            <a:fld id="{8BFFB662-3573-412A-A681-13076AC2B1F9}" type="slidenum">
              <a:rPr lang="en-US" sz="90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pPr algn="r"/>
              <a:t>‹#›</a:t>
            </a:fld>
            <a:endParaRPr lang="en-US" sz="900" dirty="0">
              <a:solidFill>
                <a:srgbClr val="808080"/>
              </a:solidFill>
              <a:latin typeface="Calibri Light" panose="020F0302020204030204" pitchFamily="34" charset="0"/>
              <a:cs typeface="TupperPRO Light" panose="00000500000000000000" pitchFamily="50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457200" y="590550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Printing</a:t>
            </a:r>
            <a:endParaRPr lang="en-US" sz="2800" b="1" dirty="0">
              <a:latin typeface="Calibri Light" panose="020F0302020204030204" pitchFamily="34" charset="0"/>
              <a:cs typeface="TupperPRO Medium" panose="00000700000000000000" pitchFamily="50" charset="0"/>
            </a:endParaRPr>
          </a:p>
        </p:txBody>
      </p:sp>
      <p:sp>
        <p:nvSpPr>
          <p:cNvPr id="19" name="Picture Placeholder 26"/>
          <p:cNvSpPr>
            <a:spLocks noGrp="1"/>
          </p:cNvSpPr>
          <p:nvPr>
            <p:ph type="pic" sz="quarter" idx="16" hasCustomPrompt="1"/>
          </p:nvPr>
        </p:nvSpPr>
        <p:spPr>
          <a:xfrm>
            <a:off x="5524500" y="1142999"/>
            <a:ext cx="3314700" cy="34920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10188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product image </a:t>
            </a:r>
            <a:br>
              <a:rPr lang="en-US" dirty="0" smtClean="0"/>
            </a:br>
            <a:r>
              <a:rPr lang="en-US" dirty="0" smtClean="0"/>
              <a:t>in setting here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Click icon</a:t>
            </a:r>
          </a:p>
          <a:p>
            <a:endParaRPr lang="en-US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09600" y="4152900"/>
            <a:ext cx="4572000" cy="5334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None/>
              <a:defRPr lang="en-US" sz="1400" kern="1200" baseline="0" dirty="0">
                <a:solidFill>
                  <a:srgbClr val="808080"/>
                </a:solidFill>
                <a:latin typeface="+mn-lt"/>
                <a:ea typeface="+mn-ea"/>
                <a:cs typeface="TupperPRO Light" pitchFamily="50" charset="0"/>
              </a:defRPr>
            </a:lvl1pPr>
            <a:lvl2pPr marL="509412" indent="0">
              <a:buNone/>
              <a:defRPr/>
            </a:lvl2pPr>
            <a:lvl3pPr marL="1018825" indent="0">
              <a:buNone/>
              <a:defRPr/>
            </a:lvl3pPr>
            <a:lvl4pPr marL="1528237" indent="0">
              <a:buNone/>
              <a:defRPr/>
            </a:lvl4pPr>
            <a:lvl5pPr marL="2037649" indent="0">
              <a:buNone/>
              <a:defRPr/>
            </a:lvl5pPr>
          </a:lstStyle>
          <a:p>
            <a:pPr lvl="0"/>
            <a:r>
              <a:rPr lang="en-US" dirty="0" smtClean="0"/>
              <a:t>Add link to product insert</a:t>
            </a:r>
          </a:p>
        </p:txBody>
      </p:sp>
      <p:sp>
        <p:nvSpPr>
          <p:cNvPr id="21" name="Picture Placeholder 26"/>
          <p:cNvSpPr>
            <a:spLocks noGrp="1"/>
          </p:cNvSpPr>
          <p:nvPr>
            <p:ph type="pic" sz="quarter" idx="23" hasCustomPrompt="1"/>
          </p:nvPr>
        </p:nvSpPr>
        <p:spPr>
          <a:xfrm>
            <a:off x="609600" y="1142999"/>
            <a:ext cx="4572000" cy="29527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10188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product graphics here</a:t>
            </a:r>
            <a:br>
              <a:rPr lang="en-US" dirty="0" smtClean="0"/>
            </a:br>
            <a:r>
              <a:rPr lang="en-US" dirty="0" smtClean="0"/>
              <a:t>(artwork file or shown on product)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Click icon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130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ranty Limits Cau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6934200" y="4781550"/>
            <a:ext cx="2133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Warranty, Limitations &amp; Cautions  |  </a:t>
            </a:r>
            <a:fld id="{8BFFB662-3573-412A-A681-13076AC2B1F9}" type="slidenum">
              <a:rPr lang="en-US" sz="90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pPr algn="r"/>
              <a:t>‹#›</a:t>
            </a:fld>
            <a:endParaRPr lang="en-US" sz="900" dirty="0">
              <a:solidFill>
                <a:srgbClr val="808080"/>
              </a:solidFill>
              <a:latin typeface="Calibri Light" panose="020F0302020204030204" pitchFamily="34" charset="0"/>
              <a:cs typeface="TupperPRO Light" panose="00000500000000000000" pitchFamily="50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57200" y="59055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Warranty, Limitations</a:t>
            </a:r>
            <a:r>
              <a:rPr lang="en-US" sz="200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 </a:t>
            </a:r>
            <a:r>
              <a:rPr lang="en-US" sz="2800" b="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&amp;</a:t>
            </a:r>
            <a:r>
              <a:rPr lang="en-US" sz="2800" b="1" dirty="0" smtClean="0">
                <a:latin typeface="Calibri Light" panose="020F0302020204030204" pitchFamily="34" charset="0"/>
                <a:cs typeface="TupperPRO Medium" panose="00000700000000000000" pitchFamily="50" charset="0"/>
              </a:rPr>
              <a:t> </a:t>
            </a:r>
            <a:r>
              <a:rPr lang="en-US" sz="2800" b="1" dirty="0" smtClean="0">
                <a:latin typeface="+mn-lt"/>
                <a:cs typeface="TupperPRO Medium" panose="00000700000000000000" pitchFamily="50" charset="0"/>
              </a:rPr>
              <a:t>Cautions</a:t>
            </a:r>
            <a:endParaRPr lang="en-US" sz="2800" b="1" dirty="0">
              <a:latin typeface="+mn-lt"/>
              <a:cs typeface="TupperPRO Medium" panose="00000700000000000000" pitchFamily="50" charset="0"/>
            </a:endParaRPr>
          </a:p>
        </p:txBody>
      </p:sp>
      <p:sp>
        <p:nvSpPr>
          <p:cNvPr id="16" name="Picture Placeholder 26"/>
          <p:cNvSpPr>
            <a:spLocks noGrp="1"/>
          </p:cNvSpPr>
          <p:nvPr>
            <p:ph type="pic" sz="quarter" idx="16" hasCustomPrompt="1"/>
          </p:nvPr>
        </p:nvSpPr>
        <p:spPr>
          <a:xfrm>
            <a:off x="5524500" y="1143000"/>
            <a:ext cx="3314700" cy="35433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10188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 Light" panose="020F0302020204030204" pitchFamily="34" charset="0"/>
                <a:cs typeface="TupperPRO Light" panose="00000500000000000000" pitchFamily="50" charset="0"/>
              </a:defRPr>
            </a:lvl1pPr>
          </a:lstStyle>
          <a:p>
            <a:r>
              <a:rPr lang="en-US" dirty="0" smtClean="0"/>
              <a:t>Insert product image in setting here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Click icon</a:t>
            </a:r>
          </a:p>
          <a:p>
            <a:endParaRPr 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609600" y="1143000"/>
            <a:ext cx="4267200" cy="35433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None/>
              <a:defRPr lang="en-US" sz="1200" kern="1200" dirty="0">
                <a:solidFill>
                  <a:srgbClr val="808080"/>
                </a:solidFill>
                <a:latin typeface="Calibri" panose="020F0502020204030204" pitchFamily="34" charset="0"/>
                <a:ea typeface="+mn-ea"/>
                <a:cs typeface="TupperPRO Light" pitchFamily="50" charset="0"/>
              </a:defRPr>
            </a:lvl1pPr>
            <a:lvl2pPr marL="509412" indent="0">
              <a:buNone/>
              <a:defRPr/>
            </a:lvl2pPr>
            <a:lvl3pPr marL="1018825" indent="0">
              <a:buNone/>
              <a:defRPr/>
            </a:lvl3pPr>
            <a:lvl4pPr marL="1528237" indent="0">
              <a:buNone/>
              <a:defRPr/>
            </a:lvl4pPr>
            <a:lvl5pPr marL="2037649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380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7162800" y="4781550"/>
            <a:ext cx="1905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t>Frequently Asked Questions  |  </a:t>
            </a:r>
            <a:fld id="{8BFFB662-3573-412A-A681-13076AC2B1F9}" type="slidenum">
              <a:rPr lang="en-US" sz="900" smtClean="0">
                <a:solidFill>
                  <a:srgbClr val="808080"/>
                </a:solidFill>
                <a:latin typeface="Calibri Light" panose="020F0302020204030204" pitchFamily="34" charset="0"/>
                <a:cs typeface="TupperPRO Light" panose="00000500000000000000" pitchFamily="50" charset="0"/>
              </a:rPr>
              <a:pPr algn="r"/>
              <a:t>‹#›</a:t>
            </a:fld>
            <a:endParaRPr lang="en-US" sz="900" dirty="0">
              <a:solidFill>
                <a:srgbClr val="808080"/>
              </a:solidFill>
              <a:latin typeface="Calibri Light" panose="020F0302020204030204" pitchFamily="34" charset="0"/>
              <a:cs typeface="TupperPRO Light" panose="00000500000000000000" pitchFamily="50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457200" y="59055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Frequently Asked</a:t>
            </a:r>
            <a:r>
              <a:rPr lang="en-US" sz="2000" dirty="0" smtClean="0">
                <a:latin typeface="Calibri Light" panose="020F0302020204030204" pitchFamily="34" charset="0"/>
                <a:cs typeface="TupperPRO UltraLight" panose="00000300000000000000" pitchFamily="50" charset="0"/>
              </a:rPr>
              <a:t> </a:t>
            </a:r>
            <a:r>
              <a:rPr lang="en-US" sz="2800" b="1" dirty="0" smtClean="0">
                <a:latin typeface="+mn-lt"/>
                <a:cs typeface="TupperPRO Medium" panose="00000700000000000000" pitchFamily="50" charset="0"/>
              </a:rPr>
              <a:t>Questions</a:t>
            </a:r>
            <a:endParaRPr lang="en-US" sz="2800" b="1" dirty="0">
              <a:latin typeface="+mn-lt"/>
              <a:cs typeface="TupperPRO Medium" panose="00000700000000000000" pitchFamily="50" charset="0"/>
            </a:endParaRP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533400" y="1143000"/>
            <a:ext cx="8305800" cy="3144366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None/>
              <a:defRPr lang="en-US" sz="1200" kern="1200" dirty="0">
                <a:solidFill>
                  <a:srgbClr val="808080"/>
                </a:solidFill>
                <a:latin typeface="Calibri" panose="020F0502020204030204" pitchFamily="34" charset="0"/>
                <a:ea typeface="+mn-ea"/>
                <a:cs typeface="TupperPRO Light" pitchFamily="50" charset="0"/>
              </a:defRPr>
            </a:lvl1pPr>
            <a:lvl2pPr marL="509412" indent="0">
              <a:buNone/>
              <a:defRPr/>
            </a:lvl2pPr>
            <a:lvl3pPr marL="1018825" indent="0">
              <a:buNone/>
              <a:defRPr/>
            </a:lvl3pPr>
            <a:lvl4pPr marL="1528237" indent="0">
              <a:buNone/>
              <a:defRPr/>
            </a:lvl4pPr>
            <a:lvl5pPr marL="2037649" indent="0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029200" y="4326257"/>
            <a:ext cx="2971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808080"/>
                </a:solidFill>
                <a:latin typeface="Calibri" panose="020F0502020204030204" pitchFamily="34" charset="0"/>
                <a:cs typeface="TupperPRO Light" panose="00000500000000000000" pitchFamily="50" charset="0"/>
              </a:rPr>
              <a:t>Send</a:t>
            </a:r>
            <a:r>
              <a:rPr lang="en-US" sz="1000" baseline="0" dirty="0" smtClean="0">
                <a:solidFill>
                  <a:srgbClr val="808080"/>
                </a:solidFill>
                <a:latin typeface="Calibri" panose="020F0502020204030204" pitchFamily="34" charset="0"/>
                <a:cs typeface="TupperPRO Light" panose="00000500000000000000" pitchFamily="50" charset="0"/>
              </a:rPr>
              <a:t> additional product questions</a:t>
            </a:r>
            <a:r>
              <a:rPr lang="en-US" sz="1000" dirty="0" smtClean="0">
                <a:solidFill>
                  <a:srgbClr val="808080"/>
                </a:solidFill>
                <a:latin typeface="Calibri" panose="020F0502020204030204" pitchFamily="34" charset="0"/>
                <a:cs typeface="TupperPRO Light" panose="00000500000000000000" pitchFamily="50" charset="0"/>
              </a:rPr>
              <a:t> to:</a:t>
            </a:r>
            <a:endParaRPr lang="en-US" sz="1000" dirty="0">
              <a:solidFill>
                <a:srgbClr val="808080"/>
              </a:solidFill>
              <a:latin typeface="Calibri" panose="020F0502020204030204" pitchFamily="34" charset="0"/>
              <a:cs typeface="TupperPRO Light" panose="00000500000000000000" pitchFamily="50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5029200" y="4535329"/>
            <a:ext cx="28248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de-DE" sz="1000" kern="1200" baseline="0" dirty="0" smtClean="0">
                <a:solidFill>
                  <a:srgbClr val="808080"/>
                </a:solidFill>
                <a:latin typeface="Calibri" panose="020F0502020204030204" pitchFamily="34" charset="0"/>
                <a:ea typeface="+mn-ea"/>
                <a:cs typeface="TupperPRO Light" panose="00000500000000000000" pitchFamily="50" charset="0"/>
              </a:rPr>
              <a:t>#GLOBALPRODUCTMARKETING@Tupperware.com</a:t>
            </a:r>
          </a:p>
        </p:txBody>
      </p:sp>
    </p:spTree>
    <p:extLst>
      <p:ext uri="{BB962C8B-B14F-4D97-AF65-F5344CB8AC3E}">
        <p14:creationId xmlns:p14="http://schemas.microsoft.com/office/powerpoint/2010/main" val="1039255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14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3" r:id="rId2"/>
    <p:sldLayoutId id="2147483740" r:id="rId3"/>
    <p:sldLayoutId id="2147483820" r:id="rId4"/>
    <p:sldLayoutId id="2147483741" r:id="rId5"/>
    <p:sldLayoutId id="2147483821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48" y="157276"/>
            <a:ext cx="1068237" cy="166263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612648" y="438150"/>
            <a:ext cx="82296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94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45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48" y="157276"/>
            <a:ext cx="1068237" cy="166263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2561531" y="124991"/>
            <a:ext cx="5638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E12828"/>
                </a:solidFill>
                <a:latin typeface="+mn-lt"/>
                <a:cs typeface="TupperPRO Light" panose="00000500000000000000" pitchFamily="50" charset="0"/>
              </a:rPr>
              <a:t>Premium Blossom</a:t>
            </a:r>
            <a:r>
              <a:rPr lang="en-US" sz="900" baseline="0" dirty="0" smtClean="0">
                <a:solidFill>
                  <a:srgbClr val="E12828"/>
                </a:solidFill>
                <a:latin typeface="+mn-lt"/>
                <a:cs typeface="TupperPRO Light" panose="00000500000000000000" pitchFamily="50" charset="0"/>
              </a:rPr>
              <a:t> Stemless Glasses </a:t>
            </a:r>
            <a:endParaRPr lang="en-US" sz="900" dirty="0">
              <a:solidFill>
                <a:srgbClr val="E12828"/>
              </a:solidFill>
              <a:latin typeface="+mn-lt"/>
              <a:cs typeface="TupperPRO Light" panose="00000500000000000000" pitchFamily="50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752600" y="133350"/>
            <a:ext cx="1280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808080"/>
                </a:solidFill>
                <a:latin typeface="+mn-lt"/>
                <a:cs typeface="TupperPRO Light" panose="00000500000000000000" pitchFamily="50" charset="0"/>
              </a:rPr>
              <a:t>Culinary Guide</a:t>
            </a:r>
            <a:endParaRPr lang="en-US" sz="900" dirty="0">
              <a:solidFill>
                <a:srgbClr val="808080"/>
              </a:solidFill>
              <a:latin typeface="+mn-lt"/>
              <a:cs typeface="TupperPRO Light" panose="00000500000000000000" pitchFamily="50" charset="0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612648" y="438150"/>
            <a:ext cx="82296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31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0" r:id="rId2"/>
    <p:sldLayoutId id="2147483813" r:id="rId3"/>
    <p:sldLayoutId id="2147483814" r:id="rId4"/>
    <p:sldLayoutId id="2147483815" r:id="rId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48" y="157276"/>
            <a:ext cx="1068237" cy="166263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2590800" y="133350"/>
            <a:ext cx="5638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E12828"/>
                </a:solidFill>
                <a:latin typeface="+mn-lt"/>
                <a:cs typeface="TupperPRO Light" panose="00000500000000000000" pitchFamily="50" charset="0"/>
              </a:rPr>
              <a:t>Premium Blossom</a:t>
            </a:r>
            <a:r>
              <a:rPr lang="en-US" sz="900" baseline="0" dirty="0" smtClean="0">
                <a:solidFill>
                  <a:srgbClr val="E12828"/>
                </a:solidFill>
                <a:latin typeface="+mn-lt"/>
                <a:cs typeface="TupperPRO Light" panose="00000500000000000000" pitchFamily="50" charset="0"/>
              </a:rPr>
              <a:t> Stemless Glasses </a:t>
            </a:r>
            <a:endParaRPr lang="en-US" sz="900" dirty="0">
              <a:solidFill>
                <a:srgbClr val="E12828"/>
              </a:solidFill>
              <a:latin typeface="+mn-lt"/>
              <a:cs typeface="TupperPRO Light" panose="00000500000000000000" pitchFamily="50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752600" y="133350"/>
            <a:ext cx="16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808080"/>
                </a:solidFill>
                <a:latin typeface="+mn-lt"/>
                <a:cs typeface="TupperPRO Light" panose="00000500000000000000" pitchFamily="50" charset="0"/>
              </a:rPr>
              <a:t>Technical Guide</a:t>
            </a:r>
            <a:endParaRPr lang="en-US" sz="900" dirty="0">
              <a:solidFill>
                <a:srgbClr val="808080"/>
              </a:solidFill>
              <a:latin typeface="+mn-lt"/>
              <a:cs typeface="TupperPRO Light" panose="00000500000000000000" pitchFamily="50" charset="0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612648" y="438150"/>
            <a:ext cx="82296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2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6" r:id="rId2"/>
    <p:sldLayoutId id="2147483678" r:id="rId3"/>
    <p:sldLayoutId id="2147483677" r:id="rId4"/>
    <p:sldLayoutId id="2147483816" r:id="rId5"/>
    <p:sldLayoutId id="2147483817" r:id="rId6"/>
    <p:sldLayoutId id="2147483818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XMAS17_WEEK250645 copie.e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361305" y="-136001"/>
            <a:ext cx="946646" cy="142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XMAS17_WEEK250645 copie.e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2065906" y="-136001"/>
            <a:ext cx="946646" cy="142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XMAS17_WEEK250645 copie.e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770505" y="-136001"/>
            <a:ext cx="946646" cy="142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XMAS17_WEEK250645 copie.e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7552305" y="-136001"/>
            <a:ext cx="946646" cy="142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XMAS17_WEEK250645 copie.e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4732905" y="-136001"/>
            <a:ext cx="946646" cy="142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XMAS17_WEEK250645 copie.e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131449" y="-136001"/>
            <a:ext cx="946646" cy="142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XMAS17_WEEK250645 copie.e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312049" y="3934845"/>
            <a:ext cx="946646" cy="142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XMAS17_WEEK250645 copie.e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2016650" y="3934845"/>
            <a:ext cx="946646" cy="142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XMAS17_WEEK250645 copie.e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721249" y="3934845"/>
            <a:ext cx="946646" cy="142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XMAS17_WEEK250687 copie.eps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000" b="89000" l="19700" r="789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0765" t="18523" r="20885" b="11037"/>
          <a:stretch/>
        </p:blipFill>
        <p:spPr bwMode="auto">
          <a:xfrm rot="1074385">
            <a:off x="6789226" y="203939"/>
            <a:ext cx="1826870" cy="3310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98184" y="3257550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b="1" dirty="0">
                <a:solidFill>
                  <a:srgbClr val="00BFB3"/>
                </a:solidFill>
              </a:rPr>
              <a:t>45.-48. nedēļa</a:t>
            </a:r>
            <a:endParaRPr lang="ro-RO" b="1" dirty="0" smtClean="0">
              <a:solidFill>
                <a:srgbClr val="00BFB3"/>
              </a:solidFill>
            </a:endParaRPr>
          </a:p>
        </p:txBody>
      </p:sp>
      <p:pic>
        <p:nvPicPr>
          <p:cNvPr id="11" name="Picture 6" descr="XMAS17_WEEK250645 copie.e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7503049" y="3934845"/>
            <a:ext cx="946646" cy="142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XMAS17_WEEK250645 copie.e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4683649" y="3934845"/>
            <a:ext cx="946646" cy="142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XMAS17_WEEK250645 copie.e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082193" y="3934845"/>
            <a:ext cx="946646" cy="142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74" y="1047750"/>
            <a:ext cx="2169339" cy="3079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3553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2228291"/>
            <a:ext cx="2286000" cy="133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4600" y="1169818"/>
            <a:ext cx="1433513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9425" y="438150"/>
            <a:ext cx="50451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solidFill>
                  <a:srgbClr val="FF6900"/>
                </a:solidFill>
              </a:rPr>
              <a:t>DĀVANAS PAR </a:t>
            </a:r>
            <a:r>
              <a:rPr lang="ro-RO" b="1" dirty="0" smtClean="0">
                <a:solidFill>
                  <a:srgbClr val="FF6900"/>
                </a:solidFill>
              </a:rPr>
              <a:t>JAUNU</a:t>
            </a:r>
            <a:r>
              <a:rPr lang="en-US" b="1" dirty="0" smtClean="0">
                <a:solidFill>
                  <a:srgbClr val="FF6900"/>
                </a:solidFill>
              </a:rPr>
              <a:t> </a:t>
            </a:r>
            <a:r>
              <a:rPr lang="ro-RO" b="1" dirty="0" smtClean="0">
                <a:solidFill>
                  <a:srgbClr val="FF6900"/>
                </a:solidFill>
              </a:rPr>
              <a:t>KONSULTANTU </a:t>
            </a:r>
            <a:r>
              <a:rPr lang="ro-RO" b="1" dirty="0">
                <a:solidFill>
                  <a:srgbClr val="FF6900"/>
                </a:solidFill>
              </a:rPr>
              <a:t>IESAISTĪŠANU</a:t>
            </a:r>
            <a:endParaRPr lang="en-US" b="1" dirty="0" smtClean="0">
              <a:solidFill>
                <a:srgbClr val="FF6900"/>
              </a:solidFill>
            </a:endParaRPr>
          </a:p>
          <a:p>
            <a:r>
              <a:rPr lang="lv-LV" sz="1400" i="1" dirty="0"/>
              <a:t>45.-48. nedēļa</a:t>
            </a:r>
            <a:endParaRPr lang="en-US" sz="1400" i="1" dirty="0"/>
          </a:p>
        </p:txBody>
      </p:sp>
      <p:sp>
        <p:nvSpPr>
          <p:cNvPr id="10" name="Rectangle 9"/>
          <p:cNvSpPr/>
          <p:nvPr/>
        </p:nvSpPr>
        <p:spPr>
          <a:xfrm>
            <a:off x="529425" y="1276350"/>
            <a:ext cx="8081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>
                <a:latin typeface="Calibri" panose="020F0502020204030204" pitchFamily="34" charset="0"/>
              </a:rPr>
              <a:t>Dāvana par 1 jaunu</a:t>
            </a:r>
          </a:p>
          <a:p>
            <a:r>
              <a:rPr lang="it-IT" sz="1200" dirty="0">
                <a:latin typeface="Calibri" panose="020F0502020204030204" pitchFamily="34" charset="0"/>
              </a:rPr>
              <a:t>konsultantu, kas veicis</a:t>
            </a:r>
          </a:p>
          <a:p>
            <a:r>
              <a:rPr lang="it-IT" sz="1200" dirty="0">
                <a:latin typeface="Calibri" panose="020F0502020204030204" pitchFamily="34" charset="0"/>
              </a:rPr>
              <a:t>pasūtījumu 50 eiro apmērā:</a:t>
            </a:r>
          </a:p>
          <a:p>
            <a:r>
              <a:rPr lang="it-IT" sz="1200" b="1" dirty="0">
                <a:latin typeface="Calibri" panose="020F0502020204030204" pitchFamily="34" charset="0"/>
              </a:rPr>
              <a:t>One </a:t>
            </a:r>
            <a:r>
              <a:rPr lang="it-IT" sz="1200" b="1" dirty="0" smtClean="0">
                <a:latin typeface="Calibri" panose="020F0502020204030204" pitchFamily="34" charset="0"/>
              </a:rPr>
              <a:t>Touch konteiners </a:t>
            </a:r>
            <a:r>
              <a:rPr lang="it-IT" sz="1200" b="1" dirty="0">
                <a:latin typeface="Calibri" panose="020F0502020204030204" pitchFamily="34" charset="0"/>
              </a:rPr>
              <a:t>1,4 l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39425" y="2266950"/>
            <a:ext cx="8081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200" dirty="0">
                <a:latin typeface="Calibri" panose="020F0502020204030204" pitchFamily="34" charset="0"/>
              </a:rPr>
              <a:t>Dāvana par 1 reģistrētu</a:t>
            </a:r>
          </a:p>
          <a:p>
            <a:r>
              <a:rPr lang="lv-LV" sz="1200" dirty="0">
                <a:latin typeface="Calibri" panose="020F0502020204030204" pitchFamily="34" charset="0"/>
              </a:rPr>
              <a:t>konsultantu šo 4 nedēļu</a:t>
            </a:r>
          </a:p>
          <a:p>
            <a:r>
              <a:rPr lang="lv-LV" sz="1200" dirty="0">
                <a:latin typeface="Calibri" panose="020F0502020204030204" pitchFamily="34" charset="0"/>
              </a:rPr>
              <a:t>laikā (45.-48. nedēļa):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Bļoda Allegra 5 l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" y="3714750"/>
            <a:ext cx="80811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200" dirty="0">
                <a:latin typeface="Calibri" panose="020F0502020204030204" pitchFamily="34" charset="0"/>
              </a:rPr>
              <a:t>Dāvana par 2 reģistrētiem</a:t>
            </a:r>
          </a:p>
          <a:p>
            <a:r>
              <a:rPr lang="lv-LV" sz="1200" dirty="0">
                <a:latin typeface="Calibri" panose="020F0502020204030204" pitchFamily="34" charset="0"/>
              </a:rPr>
              <a:t>konsultantiem šo 4 nedēļu</a:t>
            </a:r>
          </a:p>
          <a:p>
            <a:r>
              <a:rPr lang="lv-LV" sz="1200" dirty="0">
                <a:latin typeface="Calibri" panose="020F0502020204030204" pitchFamily="34" charset="0"/>
              </a:rPr>
              <a:t>laikā (45.-48. nedēļa):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Bļoda Allegra 5 l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Šķīvis Allegra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3282613"/>
            <a:ext cx="3429000" cy="1678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78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29425" y="438150"/>
            <a:ext cx="422974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9B26B6"/>
                </a:solidFill>
              </a:rPr>
              <a:t>INDIVIDUĀLIE </a:t>
            </a:r>
            <a:r>
              <a:rPr lang="ro-RO" b="1" dirty="0" smtClean="0">
                <a:solidFill>
                  <a:srgbClr val="9B26B6"/>
                </a:solidFill>
              </a:rPr>
              <a:t>PĀRDOŠANAS</a:t>
            </a:r>
            <a:r>
              <a:rPr lang="en-US" b="1" dirty="0" smtClean="0">
                <a:solidFill>
                  <a:srgbClr val="9B26B6"/>
                </a:solidFill>
              </a:rPr>
              <a:t> </a:t>
            </a:r>
            <a:r>
              <a:rPr lang="ro-RO" dirty="0" smtClean="0">
                <a:solidFill>
                  <a:srgbClr val="9B26B6"/>
                </a:solidFill>
              </a:rPr>
              <a:t>IZAICINĀJUMI</a:t>
            </a:r>
            <a:endParaRPr lang="en-US" b="1" dirty="0" smtClean="0">
              <a:solidFill>
                <a:srgbClr val="9B26B6"/>
              </a:solidFill>
            </a:endParaRPr>
          </a:p>
          <a:p>
            <a:endParaRPr lang="en-US" dirty="0" smtClean="0">
              <a:solidFill>
                <a:srgbClr val="006AC6"/>
              </a:solidFill>
            </a:endParaRPr>
          </a:p>
          <a:p>
            <a:r>
              <a:rPr lang="en-US" dirty="0">
                <a:solidFill>
                  <a:srgbClr val="D22630"/>
                </a:solidFill>
              </a:rPr>
              <a:t>ĀTRAIS STARTS</a:t>
            </a:r>
            <a:endParaRPr lang="ro-RO" dirty="0" smtClean="0">
              <a:solidFill>
                <a:srgbClr val="D22630"/>
              </a:solidFill>
            </a:endParaRPr>
          </a:p>
          <a:p>
            <a:r>
              <a:rPr lang="lv-LV" sz="1400" i="1" dirty="0"/>
              <a:t>45. nedēļa</a:t>
            </a:r>
            <a:endParaRPr lang="en-US" sz="1400" i="1" dirty="0"/>
          </a:p>
        </p:txBody>
      </p:sp>
      <p:sp>
        <p:nvSpPr>
          <p:cNvPr id="15" name="Rectangle 14"/>
          <p:cNvSpPr/>
          <p:nvPr/>
        </p:nvSpPr>
        <p:spPr>
          <a:xfrm>
            <a:off x="609600" y="2458819"/>
            <a:ext cx="335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1200" dirty="0"/>
              <a:t>Pārdodot produktus par 160 eiro pirmajā nedēļā (45. nedēļa), Jūs </a:t>
            </a:r>
            <a:r>
              <a:rPr lang="lv-LV" sz="1200" dirty="0" smtClean="0"/>
              <a:t>saņemsiet</a:t>
            </a:r>
            <a:r>
              <a:rPr lang="vi-VN" sz="1200" dirty="0" smtClean="0"/>
              <a:t>:</a:t>
            </a:r>
            <a:endParaRPr lang="en-US" sz="1200" dirty="0" smtClean="0"/>
          </a:p>
          <a:p>
            <a:pPr algn="ctr"/>
            <a:endParaRPr lang="en-US" sz="1200" dirty="0"/>
          </a:p>
          <a:p>
            <a:pPr algn="ctr"/>
            <a:r>
              <a:rPr lang="vi-VN" sz="1200" b="1" dirty="0"/>
              <a:t>EcoPure 1,5 l</a:t>
            </a:r>
            <a:endParaRPr lang="vi-VN" sz="1200" dirty="0"/>
          </a:p>
        </p:txBody>
      </p:sp>
      <p:pic>
        <p:nvPicPr>
          <p:cNvPr id="2052" name="Picture 4" descr="NP004913 ECO BOTTLE 1,5L FLAMING_0000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082" r="32089"/>
          <a:stretch/>
        </p:blipFill>
        <p:spPr bwMode="auto">
          <a:xfrm>
            <a:off x="5257800" y="740627"/>
            <a:ext cx="1447835" cy="404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6324600" y="3257550"/>
            <a:ext cx="1296144" cy="1248629"/>
          </a:xfrm>
          <a:prstGeom prst="ellipse">
            <a:avLst/>
          </a:prstGeom>
          <a:solidFill>
            <a:srgbClr val="909E56">
              <a:alpha val="56863"/>
            </a:srgbClr>
          </a:solidFill>
          <a:ln>
            <a:solidFill>
              <a:srgbClr val="909E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491613" y="3632597"/>
            <a:ext cx="962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libri (Body)"/>
              </a:rPr>
              <a:t>JAUNS</a:t>
            </a:r>
          </a:p>
          <a:p>
            <a:pPr algn="ctr"/>
            <a:r>
              <a:rPr lang="en-US" sz="1400" dirty="0">
                <a:latin typeface="Calibri (Body)"/>
              </a:rPr>
              <a:t>TILPUMS</a:t>
            </a:r>
            <a:endParaRPr lang="en-US" sz="2000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21940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tupperware_emea_mkg_1808_0087.e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425" y="1581150"/>
            <a:ext cx="4575782" cy="351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638800" y="2266950"/>
            <a:ext cx="3352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1200" dirty="0"/>
              <a:t>Pasūtot produktus par 160 eiro otrajā nedēļā (46. nedēļa), Jūs </a:t>
            </a:r>
            <a:r>
              <a:rPr lang="lv-LV" sz="1200" dirty="0" smtClean="0"/>
              <a:t>saņemsiet</a:t>
            </a:r>
            <a:r>
              <a:rPr lang="vi-VN" sz="1200" dirty="0" smtClean="0"/>
              <a:t>:</a:t>
            </a:r>
            <a:endParaRPr lang="en-US" sz="1200" dirty="0" smtClean="0"/>
          </a:p>
          <a:p>
            <a:pPr algn="ctr"/>
            <a:endParaRPr lang="vi-VN" sz="1200" b="1" dirty="0"/>
          </a:p>
          <a:p>
            <a:pPr algn="ctr"/>
            <a:r>
              <a:rPr lang="lv-LV" sz="1200" b="1" dirty="0"/>
              <a:t>Optimum</a:t>
            </a:r>
          </a:p>
          <a:p>
            <a:pPr algn="ctr"/>
            <a:r>
              <a:rPr lang="lv-LV" sz="1200" b="1" dirty="0"/>
              <a:t>apaļā kārba</a:t>
            </a:r>
          </a:p>
          <a:p>
            <a:pPr algn="ctr"/>
            <a:r>
              <a:rPr lang="lv-LV" sz="1200" b="1" dirty="0"/>
              <a:t>“Putns”</a:t>
            </a:r>
            <a:endParaRPr lang="vi-VN" sz="1200" b="1" dirty="0"/>
          </a:p>
        </p:txBody>
      </p:sp>
      <p:sp>
        <p:nvSpPr>
          <p:cNvPr id="3" name="10-Point Star 2"/>
          <p:cNvSpPr/>
          <p:nvPr/>
        </p:nvSpPr>
        <p:spPr>
          <a:xfrm>
            <a:off x="3956295" y="1581150"/>
            <a:ext cx="1219007" cy="1219007"/>
          </a:xfrm>
          <a:prstGeom prst="star10">
            <a:avLst/>
          </a:prstGeom>
          <a:solidFill>
            <a:srgbClr val="71C5E8"/>
          </a:solidFill>
          <a:ln>
            <a:solidFill>
              <a:srgbClr val="71C5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91469" y="1867487"/>
            <a:ext cx="948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dirty="0"/>
              <a:t>JAUNS</a:t>
            </a:r>
          </a:p>
          <a:p>
            <a:pPr algn="ctr"/>
            <a:r>
              <a:rPr lang="ro-RO" dirty="0"/>
              <a:t>DIZAINS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1840" y="57150"/>
            <a:ext cx="422974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9B26B6"/>
                </a:solidFill>
              </a:rPr>
              <a:t>INDIVIDUĀLIE </a:t>
            </a:r>
            <a:r>
              <a:rPr lang="ro-RO" b="1" dirty="0" smtClean="0">
                <a:solidFill>
                  <a:srgbClr val="9B26B6"/>
                </a:solidFill>
              </a:rPr>
              <a:t>PĀRDOŠANAS</a:t>
            </a:r>
            <a:r>
              <a:rPr lang="en-US" b="1" dirty="0" smtClean="0">
                <a:solidFill>
                  <a:srgbClr val="9B26B6"/>
                </a:solidFill>
              </a:rPr>
              <a:t> </a:t>
            </a:r>
            <a:r>
              <a:rPr lang="ro-RO" dirty="0" smtClean="0">
                <a:solidFill>
                  <a:srgbClr val="9B26B6"/>
                </a:solidFill>
              </a:rPr>
              <a:t>IZAICINĀJUMI</a:t>
            </a:r>
            <a:endParaRPr lang="en-US" b="1" dirty="0" smtClean="0">
              <a:solidFill>
                <a:srgbClr val="9B26B6"/>
              </a:solidFill>
            </a:endParaRPr>
          </a:p>
          <a:p>
            <a:endParaRPr lang="en-US" dirty="0" smtClean="0">
              <a:solidFill>
                <a:srgbClr val="006AC6"/>
              </a:solidFill>
            </a:endParaRPr>
          </a:p>
          <a:p>
            <a:r>
              <a:rPr lang="en-US" dirty="0">
                <a:solidFill>
                  <a:srgbClr val="D22630"/>
                </a:solidFill>
              </a:rPr>
              <a:t>ĪPAŠAIS PIEDĀVĀJUMS</a:t>
            </a:r>
            <a:endParaRPr lang="ro-RO" dirty="0" smtClean="0">
              <a:solidFill>
                <a:srgbClr val="D22630"/>
              </a:solidFill>
            </a:endParaRPr>
          </a:p>
          <a:p>
            <a:r>
              <a:rPr lang="lv-LV" sz="1400" i="1" dirty="0" smtClean="0"/>
              <a:t>4</a:t>
            </a:r>
            <a:r>
              <a:rPr lang="en-US" sz="1400" i="1" dirty="0" smtClean="0"/>
              <a:t>6</a:t>
            </a:r>
            <a:r>
              <a:rPr lang="lv-LV" sz="1400" i="1" dirty="0" smtClean="0"/>
              <a:t>. </a:t>
            </a:r>
            <a:r>
              <a:rPr lang="lv-LV" sz="1400" i="1" dirty="0"/>
              <a:t>nedēļa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413594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2049555" y="1200150"/>
            <a:ext cx="6479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9B26B6"/>
                </a:solidFill>
              </a:rPr>
              <a:t>350 €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29425" y="1619131"/>
            <a:ext cx="3890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1200" dirty="0">
                <a:latin typeface="Calibri" panose="020F0502020204030204" pitchFamily="34" charset="0"/>
              </a:rPr>
              <a:t>Pasūtot produktus par 350 eiro šo četru nedēļu laikā</a:t>
            </a:r>
          </a:p>
          <a:p>
            <a:pPr algn="ctr"/>
            <a:r>
              <a:rPr lang="lv-LV" sz="1200" dirty="0">
                <a:latin typeface="Calibri" panose="020F0502020204030204" pitchFamily="34" charset="0"/>
              </a:rPr>
              <a:t>(45.-48. nedēļa), Jūs saņemsiet:</a:t>
            </a:r>
          </a:p>
          <a:p>
            <a:pPr algn="ctr"/>
            <a:endParaRPr lang="en-US" sz="1200" dirty="0" smtClean="0">
              <a:latin typeface="Calibri" panose="020F0502020204030204" pitchFamily="34" charset="0"/>
            </a:endParaRPr>
          </a:p>
          <a:p>
            <a:pPr algn="ctr"/>
            <a:r>
              <a:rPr lang="lv-LV" sz="1200" b="1" dirty="0" smtClean="0">
                <a:latin typeface="Calibri" panose="020F0502020204030204" pitchFamily="34" charset="0"/>
              </a:rPr>
              <a:t>Radziņu </a:t>
            </a:r>
            <a:r>
              <a:rPr lang="lv-LV" sz="1200" b="1" dirty="0">
                <a:latin typeface="Calibri" panose="020F0502020204030204" pitchFamily="34" charset="0"/>
              </a:rPr>
              <a:t>formas (2 komplekti, 8 gab.)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524000" y="3082792"/>
            <a:ext cx="838200" cy="40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836745" y="3815550"/>
            <a:ext cx="478455" cy="127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29425" y="438150"/>
            <a:ext cx="42297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9B26B6"/>
                </a:solidFill>
              </a:rPr>
              <a:t>INDIVIDUĀLIE PĀRDOŠANAS </a:t>
            </a:r>
            <a:r>
              <a:rPr lang="ro-RO" dirty="0">
                <a:solidFill>
                  <a:srgbClr val="9B26B6"/>
                </a:solidFill>
              </a:rPr>
              <a:t>IZAICINĀJUMI</a:t>
            </a:r>
            <a:endParaRPr lang="en-US" b="1" dirty="0" smtClean="0">
              <a:solidFill>
                <a:srgbClr val="9B26B6"/>
              </a:solidFill>
            </a:endParaRPr>
          </a:p>
          <a:p>
            <a:r>
              <a:rPr lang="lv-LV" sz="1400" i="1" dirty="0"/>
              <a:t>45.-48. nedēļa</a:t>
            </a:r>
            <a:endParaRPr lang="en-US" sz="1400" i="1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09600" y="730537"/>
            <a:ext cx="1524000" cy="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NP18PN11140786 CORNET PARTY COSM_00015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409" b="21003"/>
          <a:stretch/>
        </p:blipFill>
        <p:spPr bwMode="auto">
          <a:xfrm>
            <a:off x="419085" y="419989"/>
            <a:ext cx="3908874" cy="174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tupperware_ww_st_1809_022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4746" y="2562825"/>
            <a:ext cx="1576769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066199" y="1679749"/>
            <a:ext cx="655621" cy="12123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4" name="Picture 8" descr="tupperware_ww_st_1809_022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7977" y="2562825"/>
            <a:ext cx="1576769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248400" y="2581431"/>
            <a:ext cx="1103813" cy="1590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 descr="tupperware_ww_st_1809_022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5940" y="2562825"/>
            <a:ext cx="1576769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8153400" y="677652"/>
            <a:ext cx="685800" cy="2405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6" name="Picture 10" descr="tupperware_ww_st_1809_021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9171" y="2562825"/>
            <a:ext cx="1576769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74746" y="1434465"/>
            <a:ext cx="367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v-LV" b="1" dirty="0">
                <a:latin typeface="Calibri" panose="020F0502020204030204" pitchFamily="34" charset="0"/>
              </a:rPr>
              <a:t>Radziņu formas (2 komplekti, 8 gab.)</a:t>
            </a:r>
            <a:endParaRPr lang="en-US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14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Baseline birds of happiness (1)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813" b="18962"/>
          <a:stretch/>
        </p:blipFill>
        <p:spPr bwMode="auto">
          <a:xfrm>
            <a:off x="6019800" y="4050198"/>
            <a:ext cx="2176790" cy="109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P18PN11140786 CORNET PARTY COSM_0001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322" b="29856"/>
          <a:stretch/>
        </p:blipFill>
        <p:spPr bwMode="auto">
          <a:xfrm>
            <a:off x="2380126" y="3938312"/>
            <a:ext cx="3182474" cy="114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29425" y="1268350"/>
            <a:ext cx="6479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9B26B6"/>
                </a:solidFill>
              </a:rPr>
              <a:t>550 €</a:t>
            </a:r>
          </a:p>
        </p:txBody>
      </p:sp>
      <p:sp>
        <p:nvSpPr>
          <p:cNvPr id="4" name="Rectangle 3"/>
          <p:cNvSpPr/>
          <p:nvPr/>
        </p:nvSpPr>
        <p:spPr>
          <a:xfrm>
            <a:off x="423917" y="744074"/>
            <a:ext cx="403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200" dirty="0">
                <a:latin typeface="Calibri" panose="020F0502020204030204" pitchFamily="34" charset="0"/>
              </a:rPr>
              <a:t>Pasūtot produktus par 550 eiro šo četru nedēļu </a:t>
            </a:r>
            <a:r>
              <a:rPr lang="lv-LV" sz="1200" dirty="0" smtClean="0">
                <a:latin typeface="Calibri" panose="020F0502020204030204" pitchFamily="34" charset="0"/>
              </a:rPr>
              <a:t>laikā</a:t>
            </a:r>
            <a:r>
              <a:rPr lang="en-US" sz="1200" dirty="0" smtClean="0">
                <a:latin typeface="Calibri" panose="020F0502020204030204" pitchFamily="34" charset="0"/>
              </a:rPr>
              <a:t> </a:t>
            </a:r>
          </a:p>
          <a:p>
            <a:r>
              <a:rPr lang="lv-LV" sz="1200" dirty="0" smtClean="0">
                <a:latin typeface="Calibri" panose="020F0502020204030204" pitchFamily="34" charset="0"/>
              </a:rPr>
              <a:t>(</a:t>
            </a:r>
            <a:r>
              <a:rPr lang="lv-LV" sz="1200" dirty="0">
                <a:latin typeface="Calibri" panose="020F0502020204030204" pitchFamily="34" charset="0"/>
              </a:rPr>
              <a:t>45.-48. nedēļa), Jūs saņemsiet</a:t>
            </a:r>
            <a:r>
              <a:rPr lang="vi-VN" sz="1200" dirty="0" smtClean="0">
                <a:latin typeface="Calibri" panose="020F0502020204030204" pitchFamily="34" charset="0"/>
              </a:rPr>
              <a:t>:</a:t>
            </a:r>
            <a:endParaRPr lang="vi-VN" sz="1200" dirty="0">
              <a:latin typeface="Calibri" panose="020F0502020204030204" pitchFamily="34" charset="0"/>
            </a:endParaRPr>
          </a:p>
          <a:p>
            <a:endParaRPr lang="ro-RO" sz="1200" dirty="0" smtClean="0">
              <a:latin typeface="Calibri" panose="020F0502020204030204" pitchFamily="34" charset="0"/>
            </a:endParaRPr>
          </a:p>
          <a:p>
            <a:r>
              <a:rPr lang="lv-LV" sz="1200" b="1" dirty="0">
                <a:latin typeface="Calibri" panose="020F0502020204030204" pitchFamily="34" charset="0"/>
              </a:rPr>
              <a:t>Optimum kārba 500 ml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Optimum kārba 1,3 l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Radziņu formas (2 komplekti, 8 gab.)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pic>
        <p:nvPicPr>
          <p:cNvPr id="5122" name="Picture 2" descr="NP18PN11140786 CORNET PARTY COSM_00015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066" b="27377"/>
          <a:stretch/>
        </p:blipFill>
        <p:spPr bwMode="auto">
          <a:xfrm>
            <a:off x="2388918" y="2858803"/>
            <a:ext cx="3182474" cy="119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11141111 BASE CANISTER 1,3L_00004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456" b="14727"/>
          <a:stretch/>
        </p:blipFill>
        <p:spPr bwMode="auto">
          <a:xfrm>
            <a:off x="5562600" y="2459974"/>
            <a:ext cx="2557790" cy="163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V="1">
            <a:off x="609600" y="730537"/>
            <a:ext cx="1524000" cy="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425" y="438150"/>
            <a:ext cx="42297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9B26B6"/>
                </a:solidFill>
              </a:rPr>
              <a:t>INDIVIDUĀLIE PĀRDOŠANAS </a:t>
            </a:r>
            <a:r>
              <a:rPr lang="ro-RO" dirty="0">
                <a:solidFill>
                  <a:srgbClr val="9B26B6"/>
                </a:solidFill>
              </a:rPr>
              <a:t>IZAICINĀJUMI</a:t>
            </a:r>
            <a:endParaRPr lang="en-US" b="1" dirty="0" smtClean="0">
              <a:solidFill>
                <a:srgbClr val="9B26B6"/>
              </a:solidFill>
            </a:endParaRPr>
          </a:p>
          <a:p>
            <a:r>
              <a:rPr lang="lv-LV" sz="1400" i="1" dirty="0"/>
              <a:t>45.-48. nedēļa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771980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79185" y="2724150"/>
            <a:ext cx="1521815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629400" y="2876550"/>
            <a:ext cx="579073" cy="3504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29425" y="1268350"/>
            <a:ext cx="6479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sz="1600" b="1" dirty="0">
                <a:solidFill>
                  <a:srgbClr val="9B26B6"/>
                </a:solidFill>
              </a:rPr>
              <a:t>850 €</a:t>
            </a:r>
            <a:endParaRPr lang="en-US" sz="1600" b="1" dirty="0">
              <a:solidFill>
                <a:srgbClr val="9B26B6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9425" y="1658474"/>
            <a:ext cx="4038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200" dirty="0">
                <a:latin typeface="Calibri" panose="020F0502020204030204" pitchFamily="34" charset="0"/>
              </a:rPr>
              <a:t>Pasūtot produktus par 850 eiro šo 4 nedēļu laikā</a:t>
            </a:r>
          </a:p>
          <a:p>
            <a:r>
              <a:rPr lang="lv-LV" sz="1200" dirty="0">
                <a:latin typeface="Calibri" panose="020F0502020204030204" pitchFamily="34" charset="0"/>
              </a:rPr>
              <a:t>(45.-48.), Jūs saņemsiet šādas dāvanas:</a:t>
            </a:r>
          </a:p>
          <a:p>
            <a:endParaRPr lang="en-US" sz="1200" b="1" dirty="0" smtClean="0">
              <a:latin typeface="Calibri" panose="020F0502020204030204" pitchFamily="34" charset="0"/>
            </a:endParaRPr>
          </a:p>
          <a:p>
            <a:r>
              <a:rPr lang="lv-LV" sz="1200" b="1" dirty="0" smtClean="0">
                <a:latin typeface="Calibri" panose="020F0502020204030204" pitchFamily="34" charset="0"/>
              </a:rPr>
              <a:t>Optimum </a:t>
            </a:r>
            <a:r>
              <a:rPr lang="lv-LV" sz="1200" b="1" dirty="0">
                <a:latin typeface="Calibri" panose="020F0502020204030204" pitchFamily="34" charset="0"/>
              </a:rPr>
              <a:t>kārba 1,1 l (2 gab.)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Optimum kārba 500 ml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Optimum kārba 1,3 l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Radziņu formas (2 komplekti, 8 gab.)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pic>
        <p:nvPicPr>
          <p:cNvPr id="29" name="Picture 4" descr="NP18PN11140786 CORNET PARTY COSM_0001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322" b="29856"/>
          <a:stretch/>
        </p:blipFill>
        <p:spPr bwMode="auto">
          <a:xfrm>
            <a:off x="5486400" y="1606904"/>
            <a:ext cx="3182474" cy="114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NP18PN11140786 CORNET PARTY COSM_00015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066" b="27377"/>
          <a:stretch/>
        </p:blipFill>
        <p:spPr bwMode="auto">
          <a:xfrm>
            <a:off x="4187025" y="527395"/>
            <a:ext cx="3182474" cy="119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Baseline birds of happiness (2)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613" b="24957"/>
          <a:stretch/>
        </p:blipFill>
        <p:spPr bwMode="auto">
          <a:xfrm>
            <a:off x="777637" y="3662322"/>
            <a:ext cx="3333750" cy="134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Baseline birds of happiness (3)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582" b="11815"/>
          <a:stretch/>
        </p:blipFill>
        <p:spPr bwMode="auto">
          <a:xfrm>
            <a:off x="4419600" y="2723098"/>
            <a:ext cx="3333750" cy="228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Straight Connector 38"/>
          <p:cNvCxnSpPr/>
          <p:nvPr/>
        </p:nvCxnSpPr>
        <p:spPr>
          <a:xfrm flipV="1">
            <a:off x="609600" y="730537"/>
            <a:ext cx="1524000" cy="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29425" y="438150"/>
            <a:ext cx="42297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>
                <a:solidFill>
                  <a:srgbClr val="9B26B6"/>
                </a:solidFill>
              </a:rPr>
              <a:t>INDIVIDUĀLIE PĀRDOŠANAS </a:t>
            </a:r>
            <a:r>
              <a:rPr lang="ro-RO" dirty="0" smtClean="0">
                <a:solidFill>
                  <a:srgbClr val="9B26B6"/>
                </a:solidFill>
              </a:rPr>
              <a:t>IZAICINĀJUMI</a:t>
            </a:r>
            <a:endParaRPr lang="en-US" b="1" dirty="0" smtClean="0">
              <a:solidFill>
                <a:srgbClr val="9B26B6"/>
              </a:solidFill>
            </a:endParaRPr>
          </a:p>
          <a:p>
            <a:r>
              <a:rPr lang="lv-LV" sz="1400" i="1" dirty="0" smtClean="0"/>
              <a:t>45.-48. nedēļa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61172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29425" y="1268350"/>
            <a:ext cx="7521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9B26B6"/>
                </a:solidFill>
              </a:rPr>
              <a:t>1250 €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515" y="45328"/>
            <a:ext cx="4038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200" dirty="0">
                <a:latin typeface="Calibri" panose="020F0502020204030204" pitchFamily="34" charset="0"/>
              </a:rPr>
              <a:t>Pasūtot produktus par 1250 eiro šo 4 nedēļu </a:t>
            </a:r>
            <a:r>
              <a:rPr lang="lv-LV" sz="1200" dirty="0" smtClean="0">
                <a:latin typeface="Calibri" panose="020F0502020204030204" pitchFamily="34" charset="0"/>
              </a:rPr>
              <a:t>laikā</a:t>
            </a:r>
            <a:r>
              <a:rPr lang="en-US" sz="1200" dirty="0" smtClean="0">
                <a:latin typeface="Calibri" panose="020F0502020204030204" pitchFamily="34" charset="0"/>
              </a:rPr>
              <a:t> </a:t>
            </a:r>
          </a:p>
          <a:p>
            <a:r>
              <a:rPr lang="lv-LV" sz="1200" dirty="0" smtClean="0">
                <a:latin typeface="Calibri" panose="020F0502020204030204" pitchFamily="34" charset="0"/>
              </a:rPr>
              <a:t>(</a:t>
            </a:r>
            <a:r>
              <a:rPr lang="lv-LV" sz="1200" dirty="0">
                <a:latin typeface="Calibri" panose="020F0502020204030204" pitchFamily="34" charset="0"/>
              </a:rPr>
              <a:t>45.-48.), Jūs saņemsiet šādas </a:t>
            </a:r>
            <a:r>
              <a:rPr lang="lv-LV" sz="1200" dirty="0" smtClean="0">
                <a:latin typeface="Calibri" panose="020F0502020204030204" pitchFamily="34" charset="0"/>
              </a:rPr>
              <a:t>dāvanas</a:t>
            </a:r>
            <a:r>
              <a:rPr lang="it-IT" sz="1200" dirty="0" smtClean="0">
                <a:latin typeface="Calibri" panose="020F0502020204030204" pitchFamily="34" charset="0"/>
              </a:rPr>
              <a:t>:</a:t>
            </a:r>
          </a:p>
          <a:p>
            <a:endParaRPr lang="ro-RO" sz="1200" dirty="0" smtClean="0">
              <a:latin typeface="Calibri" panose="020F0502020204030204" pitchFamily="34" charset="0"/>
            </a:endParaRPr>
          </a:p>
          <a:p>
            <a:r>
              <a:rPr lang="lv-LV" sz="1200" b="1" dirty="0">
                <a:latin typeface="Calibri" panose="020F0502020204030204" pitchFamily="34" charset="0"/>
              </a:rPr>
              <a:t>Premium kārba 1 - 750 ml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Premium kārba 2 - 1,1 L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Premium kārba 3 - 1,6 L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Premium kārba 4 - 2,5 L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Optimum kārba 1,1 l (2 gab.)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Optimum kārba 500 ml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Optimum kārba 1,3 l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Radziņu </a:t>
            </a:r>
            <a:r>
              <a:rPr lang="lv-LV" sz="1200" b="1" dirty="0" smtClean="0">
                <a:latin typeface="Calibri" panose="020F0502020204030204" pitchFamily="34" charset="0"/>
              </a:rPr>
              <a:t>formas</a:t>
            </a:r>
            <a:r>
              <a:rPr lang="en-US" sz="1200" b="1" dirty="0" smtClean="0">
                <a:latin typeface="Calibri" panose="020F0502020204030204" pitchFamily="34" charset="0"/>
              </a:rPr>
              <a:t> </a:t>
            </a:r>
            <a:r>
              <a:rPr lang="lv-LV" sz="1200" b="1" dirty="0" smtClean="0">
                <a:latin typeface="Calibri" panose="020F0502020204030204" pitchFamily="34" charset="0"/>
              </a:rPr>
              <a:t>(2 </a:t>
            </a:r>
            <a:r>
              <a:rPr lang="lv-LV" sz="1200" b="1" dirty="0">
                <a:latin typeface="Calibri" panose="020F0502020204030204" pitchFamily="34" charset="0"/>
              </a:rPr>
              <a:t>komplekti, 8 gab.)</a:t>
            </a:r>
            <a:endParaRPr lang="en-US" sz="1200" b="1" dirty="0">
              <a:latin typeface="Calibri" panose="020F050202020403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609600" y="730537"/>
            <a:ext cx="1524000" cy="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4" descr="NP18PN11140786 CORNET PARTY COSM_0001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322" b="29856"/>
          <a:stretch/>
        </p:blipFill>
        <p:spPr bwMode="auto">
          <a:xfrm>
            <a:off x="3366407" y="3803672"/>
            <a:ext cx="2338989" cy="83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NP18PN11140786 CORNET PARTY COSM_00015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066" b="27377"/>
          <a:stretch/>
        </p:blipFill>
        <p:spPr bwMode="auto">
          <a:xfrm>
            <a:off x="3395717" y="2856034"/>
            <a:ext cx="2338987" cy="87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Baseline birds of happiness (2)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613" b="24957"/>
          <a:stretch/>
        </p:blipFill>
        <p:spPr bwMode="auto">
          <a:xfrm>
            <a:off x="1004162" y="3734486"/>
            <a:ext cx="2450170" cy="99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Baseline birds of happiness (3)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582" b="11815"/>
          <a:stretch/>
        </p:blipFill>
        <p:spPr bwMode="auto">
          <a:xfrm>
            <a:off x="1143000" y="2141144"/>
            <a:ext cx="2450170" cy="168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2522381"/>
            <a:ext cx="3224213" cy="2519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29425" y="438150"/>
            <a:ext cx="42297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>
                <a:solidFill>
                  <a:srgbClr val="9B26B6"/>
                </a:solidFill>
              </a:rPr>
              <a:t>INDIVIDUĀLIE PĀRDOŠANAS </a:t>
            </a:r>
            <a:r>
              <a:rPr lang="ro-RO" dirty="0" smtClean="0">
                <a:solidFill>
                  <a:srgbClr val="9B26B6"/>
                </a:solidFill>
              </a:rPr>
              <a:t>IZAICINĀJUMI</a:t>
            </a:r>
            <a:endParaRPr lang="en-US" b="1" dirty="0" smtClean="0">
              <a:solidFill>
                <a:srgbClr val="9B26B6"/>
              </a:solidFill>
            </a:endParaRPr>
          </a:p>
          <a:p>
            <a:r>
              <a:rPr lang="lv-LV" sz="1400" i="1" dirty="0" smtClean="0"/>
              <a:t>45.-48. nedēļa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694753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29425" y="1268350"/>
            <a:ext cx="7521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9B26B6"/>
                </a:solidFill>
              </a:rPr>
              <a:t>1500 €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609600" y="730537"/>
            <a:ext cx="1524000" cy="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4" descr="NP18PN11140786 CORNET PARTY COSM_0001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322" b="29856"/>
          <a:stretch/>
        </p:blipFill>
        <p:spPr bwMode="auto">
          <a:xfrm>
            <a:off x="3685337" y="3826599"/>
            <a:ext cx="2338989" cy="83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NP18PN11140786 CORNET PARTY COSM_00015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066" b="27377"/>
          <a:stretch/>
        </p:blipFill>
        <p:spPr bwMode="auto">
          <a:xfrm>
            <a:off x="6168690" y="1812396"/>
            <a:ext cx="2338987" cy="87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Baseline birds of happiness (2)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613" b="24957"/>
          <a:stretch/>
        </p:blipFill>
        <p:spPr bwMode="auto">
          <a:xfrm>
            <a:off x="990600" y="2272929"/>
            <a:ext cx="2450170" cy="99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Baseline birds of happiness (3)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582" b="11815"/>
          <a:stretch/>
        </p:blipFill>
        <p:spPr bwMode="auto">
          <a:xfrm>
            <a:off x="990600" y="3181350"/>
            <a:ext cx="2450170" cy="168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06"/>
          <a:stretch/>
        </p:blipFill>
        <p:spPr bwMode="auto">
          <a:xfrm>
            <a:off x="6024326" y="2566849"/>
            <a:ext cx="3043474" cy="2519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1379" y="2251622"/>
            <a:ext cx="2795588" cy="144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29425" y="438150"/>
            <a:ext cx="42297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>
                <a:solidFill>
                  <a:srgbClr val="9B26B6"/>
                </a:solidFill>
              </a:rPr>
              <a:t>INDIVIDUĀLIE PĀRDOŠANAS </a:t>
            </a:r>
            <a:r>
              <a:rPr lang="ro-RO" dirty="0" smtClean="0">
                <a:solidFill>
                  <a:srgbClr val="9B26B6"/>
                </a:solidFill>
              </a:rPr>
              <a:t>IZAICINĀJUMI</a:t>
            </a:r>
            <a:endParaRPr lang="en-US" b="1" dirty="0" smtClean="0">
              <a:solidFill>
                <a:srgbClr val="9B26B6"/>
              </a:solidFill>
            </a:endParaRPr>
          </a:p>
          <a:p>
            <a:r>
              <a:rPr lang="lv-LV" sz="1400" i="1" dirty="0" smtClean="0"/>
              <a:t>45.-48. nedēļa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423708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TAE0728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535" b="27490"/>
          <a:stretch/>
        </p:blipFill>
        <p:spPr bwMode="auto">
          <a:xfrm>
            <a:off x="2514600" y="1352550"/>
            <a:ext cx="251460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TAE0739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26" b="28477"/>
          <a:stretch/>
        </p:blipFill>
        <p:spPr bwMode="auto">
          <a:xfrm>
            <a:off x="4572000" y="2287653"/>
            <a:ext cx="2595994" cy="104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9425" y="438150"/>
            <a:ext cx="290085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solidFill>
                  <a:srgbClr val="00BFB3"/>
                </a:solidFill>
              </a:rPr>
              <a:t>GRUPU VADĪTĀJU</a:t>
            </a:r>
          </a:p>
          <a:p>
            <a:r>
              <a:rPr lang="ro-RO" b="1" dirty="0">
                <a:solidFill>
                  <a:srgbClr val="00BFB3"/>
                </a:solidFill>
              </a:rPr>
              <a:t>PĀRDOŠANAS IZAICINĀJUMI</a:t>
            </a:r>
            <a:endParaRPr lang="en-US" b="1" dirty="0" smtClean="0">
              <a:solidFill>
                <a:srgbClr val="00BFB3"/>
              </a:solidFill>
            </a:endParaRPr>
          </a:p>
          <a:p>
            <a:r>
              <a:rPr lang="lv-LV" sz="1400" i="1" dirty="0"/>
              <a:t>45.-48. nedēļa</a:t>
            </a:r>
            <a:endParaRPr lang="en-US" sz="1400" i="1" dirty="0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609600" y="1047746"/>
            <a:ext cx="1524000" cy="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529425" y="1268350"/>
            <a:ext cx="9820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9B26B6"/>
                </a:solidFill>
              </a:rPr>
              <a:t>2000 </a:t>
            </a:r>
            <a:r>
              <a:rPr lang="en-US" sz="1600" b="1" dirty="0" err="1">
                <a:solidFill>
                  <a:srgbClr val="9B26B6"/>
                </a:solidFill>
              </a:rPr>
              <a:t>eiro</a:t>
            </a:r>
            <a:endParaRPr lang="en-US" sz="1600" b="1" dirty="0">
              <a:solidFill>
                <a:srgbClr val="9B26B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9425" y="1658474"/>
            <a:ext cx="4038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200" dirty="0">
                <a:latin typeface="Calibri" panose="020F0502020204030204" pitchFamily="34" charset="0"/>
              </a:rPr>
              <a:t>produktus par 2000 eiro un</a:t>
            </a:r>
          </a:p>
          <a:p>
            <a:r>
              <a:rPr lang="lv-LV" sz="1200" dirty="0">
                <a:latin typeface="Calibri" panose="020F0502020204030204" pitchFamily="34" charset="0"/>
              </a:rPr>
              <a:t>personīgi reģistrējot</a:t>
            </a:r>
          </a:p>
          <a:p>
            <a:r>
              <a:rPr lang="lv-LV" sz="1200" dirty="0">
                <a:latin typeface="Calibri" panose="020F0502020204030204" pitchFamily="34" charset="0"/>
              </a:rPr>
              <a:t>1 konsultantu šo 4 nedēļu</a:t>
            </a:r>
          </a:p>
          <a:p>
            <a:r>
              <a:rPr lang="lv-LV" sz="1200" dirty="0">
                <a:latin typeface="Calibri" panose="020F0502020204030204" pitchFamily="34" charset="0"/>
              </a:rPr>
              <a:t>laikā (45.-48.), saņemsiet</a:t>
            </a:r>
          </a:p>
          <a:p>
            <a:r>
              <a:rPr lang="lv-LV" sz="1200" dirty="0">
                <a:latin typeface="Calibri" panose="020F0502020204030204" pitchFamily="34" charset="0"/>
              </a:rPr>
              <a:t>šādu dāvanu: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ChefSeries panna 28 cm</a:t>
            </a:r>
            <a:endParaRPr lang="it-IT" sz="1200" b="1" dirty="0" smtClean="0">
              <a:latin typeface="Calibri" panose="020F0502020204030204" pitchFamily="34" charset="0"/>
            </a:endParaRPr>
          </a:p>
          <a:p>
            <a:endParaRPr lang="ro-RO" sz="1200" dirty="0" smtClean="0"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33336" y="1504950"/>
            <a:ext cx="9820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b="1" dirty="0">
                <a:solidFill>
                  <a:srgbClr val="9B26B6"/>
                </a:solidFill>
              </a:rPr>
              <a:t>3000 </a:t>
            </a:r>
            <a:r>
              <a:rPr lang="en-US" sz="1600" b="1" dirty="0" err="1">
                <a:solidFill>
                  <a:srgbClr val="9B26B6"/>
                </a:solidFill>
              </a:rPr>
              <a:t>eiro</a:t>
            </a:r>
            <a:endParaRPr lang="en-US" sz="1600" b="1" dirty="0">
              <a:solidFill>
                <a:srgbClr val="9B26B6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76800" y="1828658"/>
            <a:ext cx="4038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lv-LV" sz="1200" dirty="0">
                <a:latin typeface="Calibri" panose="020F0502020204030204" pitchFamily="34" charset="0"/>
              </a:rPr>
              <a:t>Grupas ietvaros </a:t>
            </a:r>
            <a:r>
              <a:rPr lang="lv-LV" sz="1200" dirty="0" smtClean="0">
                <a:latin typeface="Calibri" panose="020F0502020204030204" pitchFamily="34" charset="0"/>
              </a:rPr>
              <a:t>pārdodot</a:t>
            </a:r>
            <a:r>
              <a:rPr lang="en-US" sz="1200" dirty="0" smtClean="0">
                <a:latin typeface="Calibri" panose="020F0502020204030204" pitchFamily="34" charset="0"/>
              </a:rPr>
              <a:t> </a:t>
            </a:r>
            <a:r>
              <a:rPr lang="lv-LV" sz="1200" dirty="0" smtClean="0">
                <a:latin typeface="Calibri" panose="020F0502020204030204" pitchFamily="34" charset="0"/>
              </a:rPr>
              <a:t>produktus </a:t>
            </a:r>
            <a:r>
              <a:rPr lang="lv-LV" sz="1200" dirty="0">
                <a:latin typeface="Calibri" panose="020F0502020204030204" pitchFamily="34" charset="0"/>
              </a:rPr>
              <a:t>par 3000 eiro</a:t>
            </a:r>
          </a:p>
          <a:p>
            <a:pPr algn="r"/>
            <a:r>
              <a:rPr lang="lv-LV" sz="1200" dirty="0">
                <a:latin typeface="Calibri" panose="020F0502020204030204" pitchFamily="34" charset="0"/>
              </a:rPr>
              <a:t>un </a:t>
            </a:r>
            <a:r>
              <a:rPr lang="lv-LV" sz="1200" dirty="0" smtClean="0">
                <a:latin typeface="Calibri" panose="020F0502020204030204" pitchFamily="34" charset="0"/>
              </a:rPr>
              <a:t>reģistrējot</a:t>
            </a:r>
            <a:r>
              <a:rPr lang="en-US" sz="1200" dirty="0" smtClean="0">
                <a:latin typeface="Calibri" panose="020F0502020204030204" pitchFamily="34" charset="0"/>
              </a:rPr>
              <a:t> </a:t>
            </a:r>
            <a:r>
              <a:rPr lang="lv-LV" sz="1200" dirty="0" smtClean="0">
                <a:latin typeface="Calibri" panose="020F0502020204030204" pitchFamily="34" charset="0"/>
              </a:rPr>
              <a:t>2 </a:t>
            </a:r>
            <a:r>
              <a:rPr lang="lv-LV" sz="1200" dirty="0">
                <a:latin typeface="Calibri" panose="020F0502020204030204" pitchFamily="34" charset="0"/>
              </a:rPr>
              <a:t>konsultantus šo</a:t>
            </a:r>
          </a:p>
          <a:p>
            <a:pPr algn="r"/>
            <a:r>
              <a:rPr lang="lv-LV" sz="1200" dirty="0">
                <a:latin typeface="Calibri" panose="020F0502020204030204" pitchFamily="34" charset="0"/>
              </a:rPr>
              <a:t>4 nedēļu laikā (45.-48.),</a:t>
            </a:r>
          </a:p>
          <a:p>
            <a:pPr algn="r"/>
            <a:r>
              <a:rPr lang="lv-LV" sz="1200" dirty="0">
                <a:latin typeface="Calibri" panose="020F0502020204030204" pitchFamily="34" charset="0"/>
              </a:rPr>
              <a:t>saņemsiet šādu dāvanu:</a:t>
            </a:r>
          </a:p>
          <a:p>
            <a:pPr algn="r"/>
            <a:r>
              <a:rPr lang="lv-LV" sz="1200" b="1" dirty="0">
                <a:latin typeface="Calibri" panose="020F0502020204030204" pitchFamily="34" charset="0"/>
              </a:rPr>
              <a:t>ChefSeries </a:t>
            </a:r>
            <a:r>
              <a:rPr lang="lv-LV" sz="1200" b="1" dirty="0" smtClean="0">
                <a:latin typeface="Calibri" panose="020F0502020204030204" pitchFamily="34" charset="0"/>
              </a:rPr>
              <a:t>sautējamais</a:t>
            </a:r>
            <a:r>
              <a:rPr lang="en-US" sz="1200" b="1" dirty="0" smtClean="0">
                <a:latin typeface="Calibri" panose="020F0502020204030204" pitchFamily="34" charset="0"/>
              </a:rPr>
              <a:t> </a:t>
            </a:r>
            <a:r>
              <a:rPr lang="lv-LV" sz="1200" b="1" dirty="0" smtClean="0">
                <a:latin typeface="Calibri" panose="020F0502020204030204" pitchFamily="34" charset="0"/>
              </a:rPr>
              <a:t>katls </a:t>
            </a:r>
            <a:r>
              <a:rPr lang="lv-LV" sz="1200" b="1" dirty="0">
                <a:latin typeface="Calibri" panose="020F0502020204030204" pitchFamily="34" charset="0"/>
              </a:rPr>
              <a:t>3 l</a:t>
            </a:r>
            <a:endParaRPr lang="ro-RO" sz="1200" b="1" dirty="0" smtClean="0"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9425" y="3105150"/>
            <a:ext cx="9820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9B26B6"/>
                </a:solidFill>
              </a:rPr>
              <a:t>3000 </a:t>
            </a:r>
            <a:r>
              <a:rPr lang="en-US" sz="1600" b="1" dirty="0" err="1">
                <a:solidFill>
                  <a:srgbClr val="9B26B6"/>
                </a:solidFill>
              </a:rPr>
              <a:t>eiro</a:t>
            </a:r>
            <a:endParaRPr lang="en-US" sz="1600" b="1" dirty="0">
              <a:solidFill>
                <a:srgbClr val="9B26B6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9425" y="3495274"/>
            <a:ext cx="4038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200" dirty="0">
                <a:latin typeface="Calibri" panose="020F0502020204030204" pitchFamily="34" charset="0"/>
              </a:rPr>
              <a:t>Grupas ietvaros </a:t>
            </a:r>
            <a:r>
              <a:rPr lang="lv-LV" sz="1200" dirty="0" smtClean="0">
                <a:latin typeface="Calibri" panose="020F0502020204030204" pitchFamily="34" charset="0"/>
              </a:rPr>
              <a:t>pārdodot</a:t>
            </a:r>
            <a:r>
              <a:rPr lang="en-US" sz="1200" dirty="0" smtClean="0">
                <a:latin typeface="Calibri" panose="020F0502020204030204" pitchFamily="34" charset="0"/>
              </a:rPr>
              <a:t> </a:t>
            </a:r>
            <a:r>
              <a:rPr lang="lv-LV" sz="1200" dirty="0" smtClean="0">
                <a:latin typeface="Calibri" panose="020F0502020204030204" pitchFamily="34" charset="0"/>
              </a:rPr>
              <a:t>produktus </a:t>
            </a:r>
            <a:r>
              <a:rPr lang="lv-LV" sz="1200" dirty="0">
                <a:latin typeface="Calibri" panose="020F0502020204030204" pitchFamily="34" charset="0"/>
              </a:rPr>
              <a:t>par 3000 eiro</a:t>
            </a:r>
          </a:p>
          <a:p>
            <a:r>
              <a:rPr lang="lv-LV" sz="1200" dirty="0">
                <a:latin typeface="Calibri" panose="020F0502020204030204" pitchFamily="34" charset="0"/>
              </a:rPr>
              <a:t>un </a:t>
            </a:r>
            <a:r>
              <a:rPr lang="lv-LV" sz="1200" dirty="0" smtClean="0">
                <a:latin typeface="Calibri" panose="020F0502020204030204" pitchFamily="34" charset="0"/>
              </a:rPr>
              <a:t>reģistrējot</a:t>
            </a:r>
            <a:r>
              <a:rPr lang="en-US" sz="1200" dirty="0" smtClean="0">
                <a:latin typeface="Calibri" panose="020F0502020204030204" pitchFamily="34" charset="0"/>
              </a:rPr>
              <a:t> </a:t>
            </a:r>
            <a:r>
              <a:rPr lang="lv-LV" sz="1200" dirty="0" smtClean="0">
                <a:latin typeface="Calibri" panose="020F0502020204030204" pitchFamily="34" charset="0"/>
              </a:rPr>
              <a:t>3 </a:t>
            </a:r>
            <a:r>
              <a:rPr lang="lv-LV" sz="1200" dirty="0">
                <a:latin typeface="Calibri" panose="020F0502020204030204" pitchFamily="34" charset="0"/>
              </a:rPr>
              <a:t>konsultantus </a:t>
            </a:r>
            <a:r>
              <a:rPr lang="lv-LV" sz="1200" dirty="0" smtClean="0">
                <a:latin typeface="Calibri" panose="020F0502020204030204" pitchFamily="34" charset="0"/>
              </a:rPr>
              <a:t>šo</a:t>
            </a:r>
            <a:r>
              <a:rPr lang="en-US" sz="1200" dirty="0" smtClean="0">
                <a:latin typeface="Calibri" panose="020F0502020204030204" pitchFamily="34" charset="0"/>
              </a:rPr>
              <a:t> </a:t>
            </a:r>
            <a:r>
              <a:rPr lang="lv-LV" sz="1200" dirty="0" smtClean="0">
                <a:latin typeface="Calibri" panose="020F0502020204030204" pitchFamily="34" charset="0"/>
              </a:rPr>
              <a:t>4 </a:t>
            </a:r>
            <a:r>
              <a:rPr lang="lv-LV" sz="1200" dirty="0">
                <a:latin typeface="Calibri" panose="020F0502020204030204" pitchFamily="34" charset="0"/>
              </a:rPr>
              <a:t>nedēļu laikā (45.-48.),</a:t>
            </a:r>
          </a:p>
          <a:p>
            <a:r>
              <a:rPr lang="lv-LV" sz="1200" dirty="0">
                <a:latin typeface="Calibri" panose="020F0502020204030204" pitchFamily="34" charset="0"/>
              </a:rPr>
              <a:t>saņemsiet šādu dāvanu: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ChefSeries panna 28 cm</a:t>
            </a:r>
          </a:p>
          <a:p>
            <a:r>
              <a:rPr lang="lv-LV" sz="1200" b="1" dirty="0">
                <a:latin typeface="Calibri" panose="020F0502020204030204" pitchFamily="34" charset="0"/>
              </a:rPr>
              <a:t>ChefSeries </a:t>
            </a:r>
            <a:r>
              <a:rPr lang="lv-LV" sz="1200" b="1" dirty="0" smtClean="0">
                <a:latin typeface="Calibri" panose="020F0502020204030204" pitchFamily="34" charset="0"/>
              </a:rPr>
              <a:t>sautējamais</a:t>
            </a:r>
            <a:r>
              <a:rPr lang="en-US" sz="1200" b="1" dirty="0" smtClean="0">
                <a:latin typeface="Calibri" panose="020F0502020204030204" pitchFamily="34" charset="0"/>
              </a:rPr>
              <a:t> </a:t>
            </a:r>
            <a:r>
              <a:rPr lang="lv-LV" sz="1200" b="1" dirty="0" smtClean="0">
                <a:latin typeface="Calibri" panose="020F0502020204030204" pitchFamily="34" charset="0"/>
              </a:rPr>
              <a:t>katls </a:t>
            </a:r>
            <a:r>
              <a:rPr lang="lv-LV" sz="1200" b="1" dirty="0">
                <a:latin typeface="Calibri" panose="020F0502020204030204" pitchFamily="34" charset="0"/>
              </a:rPr>
              <a:t>3 l</a:t>
            </a:r>
            <a:endParaRPr lang="ro-RO" sz="1200" b="1" dirty="0" smtClean="0">
              <a:latin typeface="Calibri" panose="020F0502020204030204" pitchFamily="34" charset="0"/>
            </a:endParaRPr>
          </a:p>
        </p:txBody>
      </p:sp>
      <p:pic>
        <p:nvPicPr>
          <p:cNvPr id="13" name="Picture 4" descr="TAE0728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535" b="27490"/>
          <a:stretch/>
        </p:blipFill>
        <p:spPr bwMode="auto">
          <a:xfrm>
            <a:off x="3429000" y="3923558"/>
            <a:ext cx="251460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TAE0739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26" b="28477"/>
          <a:stretch/>
        </p:blipFill>
        <p:spPr bwMode="auto">
          <a:xfrm>
            <a:off x="5873210" y="3899470"/>
            <a:ext cx="2595994" cy="104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485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712ba97-d0c5-4d33-897e-3971cf3e727a@Tupperwa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0" y="1123950"/>
            <a:ext cx="5937250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104595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Desig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DG Int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linary Gu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chnical Gu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85454F2E15494B8096437449A12E61" ma:contentTypeVersion="0" ma:contentTypeDescription="Create a new document." ma:contentTypeScope="" ma:versionID="0c419d4a521773d6fe8927b2f53d001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E43D19FF-162C-48E2-AE2E-43A79EBD166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0E65437-78F7-4114-90EB-A3402F29C0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C831B8-33FE-4775-A91B-9F84B71F7E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21248</TotalTime>
  <Words>473</Words>
  <Application>Microsoft Office PowerPoint</Application>
  <PresentationFormat>On-screen Show (16:9)</PresentationFormat>
  <Paragraphs>102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Cover Designs</vt:lpstr>
      <vt:lpstr>VDG Intro</vt:lpstr>
      <vt:lpstr>Culinary Guide</vt:lpstr>
      <vt:lpstr>Technical Guide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Tupperware Brands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Braswell, Kristan</dc:creator>
  <cp:lastModifiedBy>User</cp:lastModifiedBy>
  <cp:revision>735</cp:revision>
  <cp:lastPrinted>2017-12-20T16:23:01Z</cp:lastPrinted>
  <dcterms:created xsi:type="dcterms:W3CDTF">2017-01-24T22:05:32Z</dcterms:created>
  <dcterms:modified xsi:type="dcterms:W3CDTF">2018-11-05T12:47:44Z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0x0101003E85454F2E15494B8096437449A12E61</vt:lpwstr>
  </property>
</Properties>
</file>